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handoutMasterIdLst>
    <p:handoutMasterId r:id="rId8"/>
  </p:handoutMasterIdLst>
  <p:sldIdLst>
    <p:sldId id="256" r:id="rId2"/>
    <p:sldId id="261" r:id="rId3"/>
    <p:sldId id="257" r:id="rId4"/>
    <p:sldId id="258" r:id="rId5"/>
    <p:sldId id="260" r:id="rId6"/>
    <p:sldId id="259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50838"/>
    <a:srgbClr val="181C23"/>
    <a:srgbClr val="7C252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9" autoAdjust="0"/>
    <p:restoredTop sz="94660"/>
  </p:normalViewPr>
  <p:slideViewPr>
    <p:cSldViewPr snapToGrid="0">
      <p:cViewPr varScale="1">
        <p:scale>
          <a:sx n="66" d="100"/>
          <a:sy n="66" d="100"/>
        </p:scale>
        <p:origin x="360" y="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6" d="100"/>
          <a:sy n="86" d="100"/>
        </p:scale>
        <p:origin x="1986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>
            <a:extLst>
              <a:ext uri="{FF2B5EF4-FFF2-40B4-BE49-F238E27FC236}">
                <a16:creationId xmlns:a16="http://schemas.microsoft.com/office/drawing/2014/main" id="{609B77C8-DC06-0F62-9846-D8241D7D6272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39850C52-6284-7E5C-73C5-D1E8BB636F0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F2CA00D-284F-4634-AB05-FCCBD9ED497B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E0307ED-0237-3BDD-40C3-662E234FDB1C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6D4823F8-A28A-370C-B350-BBB84D61B22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1B767BB-40B9-46B0-9B66-4C3CF0AA0F1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594259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E60C294-2ED8-38A7-7F14-BD8E551C902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422F1B26-B09C-1B05-9A1B-9B7BB620A5F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0C10189-C8F1-60A1-CDF2-ED86BEC43D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B4BB4B8F-0630-3CB8-5F09-B176F2CF1A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680F14A-23D1-434E-7E9D-F3B452AB12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60076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584C0D0-9F95-0858-303F-57570578D8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255B4889-D1BE-3FDC-C3AE-E98767E3799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3D551177-890D-03C0-9962-72E57076C6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E25F3AC-2134-1ABD-3C8D-DD1CEAFD14C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2DD18368-9712-4220-5626-C978698E3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3414901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CFDB6123-876F-6A52-FA9B-BCBB3371F1D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BFC4EF74-0A9A-36DD-8045-6D5D287A19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F0C32B9-97B4-F874-2244-3D098FB00E8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1CFC2D2-7EA3-0F5F-D419-58B30105D9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3531C1D8-B226-09F2-3AE2-25F7E5C430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40449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367AF76-6701-5CF7-781C-29BFC1D38A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EBD7D11-E045-6BD4-5FB6-A77343B933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9D5E6C5-0BD1-D28D-B537-DEF115BBC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A85C0B1-351E-440E-B5C5-25BA499A78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DDE4829-E109-3D3F-2101-D6EF2E4105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304734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BF31E45-1445-B698-0644-84F1DC65D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095E7A4-7E21-6BAA-C4CA-A21A54640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EB5AAC1-F06E-EA4D-84F1-11479B491E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7AD84F3C-E487-DD82-885A-69D2AA252A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DF5D5B25-8466-11EA-6054-A28B0CE62C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84172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F18254C-30E4-19DA-917E-4D7EF554CBB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4AACAC99-011E-8D16-46B0-16D77136C98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DC9AC00B-5261-A5AB-987A-D03E4358C0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457DA494-38D4-DF93-AC22-40982F68A0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21637DAA-8362-140C-AEA1-F36348DB7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0A1B138A-B1D3-5F0D-4DC1-63E7C81C00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22998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C760E53-48C6-2261-0CD8-02B7EB40382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828979E9-62F4-1FEF-2973-1CB1F24D83A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56750F4F-617F-0C8E-4D32-BFCC40F85B6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E2BA21F2-C4FB-AE83-9F10-FE5121DF659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2B8F0239-A871-0465-3091-ABA3AFCAAD4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C076D666-F181-5FC7-62AA-1D338D9C7E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6B837F0A-B417-5B3A-1BF4-5A2F759B5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E08496DA-4506-E075-EB59-6B27D53DD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9981054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22DCD4C-026A-BA90-8714-A0974B9926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F44D39B6-5BC0-B23E-1513-A773960F5F9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09CC3E12-FE17-CDB6-A1F5-57451BB27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824B85F4-DFEF-BEFB-EC94-77B636ED1D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2629708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5130E682-2E95-C543-9A23-48DCBCEEC3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4F4D6C24-054C-A1FB-FEAA-78C4AA7CFB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2F13D249-23AB-8355-DE25-17E2528F19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8261478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1DDB773-340C-3726-00D0-D6C99ADA08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50FACB38-6D0E-24FE-208C-97BABEE477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8AF17F4B-1A30-B79B-27F0-ED4ED3E2C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5D18AD05-53B2-6D0E-4933-3B560EF429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BF985D5E-690D-6409-50EC-3214F9E358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1CAB62D-D742-612A-438B-6C43DD00D6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937351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B0142B16-BE46-373C-A385-6E5AEA3F70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93FD04D5-75B9-4BD7-14D3-6895D6F6931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3BDA3712-078F-EBB1-6CD0-7181EFB88A5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3C02C33D-1D4F-E55A-806F-EA0C3E78C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100D155-D12E-5EE6-8B07-E4C2521D9B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F8E2C9C5-037C-54D8-36DF-790EB3555D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38931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C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1FFBBAF6-4634-8ED7-EC13-3A8B05061E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6AAFF1A6-7CC0-0FE7-B1B0-2141CE6C949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F6AD4C7B-92B4-EEC9-C958-C7A23AE4CB1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322C26-5354-4685-8FE0-0CBD3FB624A9}" type="datetimeFigureOut">
              <a:rPr lang="pt-BR" smtClean="0"/>
              <a:t>19/08/2023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5273B79A-24DF-E5A3-8C05-DEBCE40BF17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444B7496-53E0-A477-90B6-F3ACF725CD1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4D7C4C0-F76F-46B7-99BC-787FB6DA4E3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412416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13" Type="http://schemas.openxmlformats.org/officeDocument/2006/relationships/image" Target="../media/image12.png"/><Relationship Id="rId18" Type="http://schemas.openxmlformats.org/officeDocument/2006/relationships/image" Target="../media/image17.png"/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12" Type="http://schemas.openxmlformats.org/officeDocument/2006/relationships/image" Target="../media/image11.png"/><Relationship Id="rId17" Type="http://schemas.openxmlformats.org/officeDocument/2006/relationships/image" Target="../media/image16.png"/><Relationship Id="rId2" Type="http://schemas.openxmlformats.org/officeDocument/2006/relationships/image" Target="../media/image1.png"/><Relationship Id="rId16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11" Type="http://schemas.openxmlformats.org/officeDocument/2006/relationships/image" Target="../media/image10.png"/><Relationship Id="rId5" Type="http://schemas.openxmlformats.org/officeDocument/2006/relationships/image" Target="../media/image4.png"/><Relationship Id="rId15" Type="http://schemas.openxmlformats.org/officeDocument/2006/relationships/image" Target="../media/image14.png"/><Relationship Id="rId10" Type="http://schemas.openxmlformats.org/officeDocument/2006/relationships/image" Target="../media/image9.png"/><Relationship Id="rId4" Type="http://schemas.openxmlformats.org/officeDocument/2006/relationships/image" Target="../media/image3.png"/><Relationship Id="rId9" Type="http://schemas.openxmlformats.org/officeDocument/2006/relationships/image" Target="../media/image8.png"/><Relationship Id="rId14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9.png"/><Relationship Id="rId5" Type="http://schemas.microsoft.com/office/2007/relationships/hdphoto" Target="../media/hdphoto1.wdp"/><Relationship Id="rId4" Type="http://schemas.openxmlformats.org/officeDocument/2006/relationships/image" Target="../media/image18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81C2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aixaDeTexto 2">
            <a:extLst>
              <a:ext uri="{FF2B5EF4-FFF2-40B4-BE49-F238E27FC236}">
                <a16:creationId xmlns:a16="http://schemas.microsoft.com/office/drawing/2014/main" id="{E8C29A4F-50C6-71C3-CFA0-A562B44FAD48}"/>
              </a:ext>
            </a:extLst>
          </p:cNvPr>
          <p:cNvSpPr txBox="1"/>
          <p:nvPr/>
        </p:nvSpPr>
        <p:spPr>
          <a:xfrm>
            <a:off x="576000" y="1260000"/>
            <a:ext cx="5619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7C2521">
                    <a:alpha val="50000"/>
                  </a:srgbClr>
                </a:solidFill>
                <a:latin typeface="Franklin Gothic Medium Cond" panose="020F050202020403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GROUP 2</a:t>
            </a:r>
            <a:r>
              <a:rPr lang="pt-BR" sz="3600" dirty="0">
                <a:solidFill>
                  <a:srgbClr val="7C2521">
                    <a:alpha val="50000"/>
                  </a:srgbClr>
                </a:solidFill>
                <a:latin typeface="Impact" panose="020B0806030902050204" pitchFamily="34" charset="0"/>
              </a:rPr>
              <a:t> </a:t>
            </a:r>
            <a:r>
              <a:rPr lang="pt-BR" sz="2400" dirty="0">
                <a:solidFill>
                  <a:schemeClr val="bg1">
                    <a:alpha val="50000"/>
                  </a:schemeClr>
                </a:solidFill>
                <a:latin typeface="Franklin Gothic Medium Cond" panose="020F0502020204030204" pitchFamily="34" charset="0"/>
              </a:rPr>
              <a:t>Data Science </a:t>
            </a:r>
            <a:r>
              <a:rPr lang="pt-BR" sz="2400" dirty="0" err="1">
                <a:solidFill>
                  <a:schemeClr val="bg1">
                    <a:alpha val="50000"/>
                  </a:schemeClr>
                </a:solidFill>
                <a:latin typeface="Franklin Gothic Medium Cond" panose="020F0502020204030204" pitchFamily="34" charset="0"/>
              </a:rPr>
              <a:t>Brazil</a:t>
            </a:r>
            <a:endParaRPr lang="pt-BR" sz="2400" dirty="0">
              <a:solidFill>
                <a:schemeClr val="bg1">
                  <a:alpha val="50000"/>
                </a:schemeClr>
              </a:solidFill>
              <a:latin typeface="Franklin Gothic Medium Cond" panose="020F0502020204030204" pitchFamily="34" charset="0"/>
            </a:endParaRPr>
          </a:p>
        </p:txBody>
      </p:sp>
      <p:pic>
        <p:nvPicPr>
          <p:cNvPr id="12" name="Imagem 11">
            <a:extLst>
              <a:ext uri="{FF2B5EF4-FFF2-40B4-BE49-F238E27FC236}">
                <a16:creationId xmlns:a16="http://schemas.microsoft.com/office/drawing/2014/main" id="{C2182988-D44F-E36A-2BC7-F96C2BB764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32187" y="5029200"/>
            <a:ext cx="2447925" cy="1581150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5D7B62A7-58EE-9FCC-A28A-033579FB6C4C}"/>
              </a:ext>
            </a:extLst>
          </p:cNvPr>
          <p:cNvSpPr txBox="1"/>
          <p:nvPr/>
        </p:nvSpPr>
        <p:spPr>
          <a:xfrm>
            <a:off x="576000" y="1260000"/>
            <a:ext cx="5616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7C2521"/>
                </a:solidFill>
                <a:latin typeface="Franklin Gothic Medium Cond" panose="020F050202020403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GROUP 2</a:t>
            </a:r>
            <a:r>
              <a:rPr lang="pt-BR" sz="3600" dirty="0">
                <a:solidFill>
                  <a:srgbClr val="7C2521"/>
                </a:solidFill>
                <a:latin typeface="Franklin Gothic Medium Cond" panose="020F0502020204030204" pitchFamily="34" charset="0"/>
              </a:rPr>
              <a:t> </a:t>
            </a:r>
            <a:r>
              <a:rPr lang="pt-BR" sz="2400" dirty="0">
                <a:solidFill>
                  <a:schemeClr val="bg1"/>
                </a:solidFill>
                <a:latin typeface="Franklin Gothic Medium Cond" panose="020F0502020204030204" pitchFamily="34" charset="0"/>
              </a:rPr>
              <a:t>Data Science </a:t>
            </a:r>
            <a:r>
              <a:rPr lang="pt-BR" sz="2400" dirty="0" err="1">
                <a:solidFill>
                  <a:schemeClr val="bg1"/>
                </a:solidFill>
                <a:latin typeface="Franklin Gothic Medium Cond" panose="020F0502020204030204" pitchFamily="34" charset="0"/>
              </a:rPr>
              <a:t>Brazil</a:t>
            </a:r>
            <a:endParaRPr lang="pt-BR" sz="2400" dirty="0">
              <a:solidFill>
                <a:schemeClr val="bg1"/>
              </a:solidFill>
              <a:latin typeface="Franklin Gothic Medium Cond" panose="020F0502020204030204" pitchFamily="34" charset="0"/>
            </a:endParaRP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EF8431D-33B5-73FF-BF6D-B97B73F52D09}"/>
              </a:ext>
            </a:extLst>
          </p:cNvPr>
          <p:cNvSpPr txBox="1"/>
          <p:nvPr/>
        </p:nvSpPr>
        <p:spPr>
          <a:xfrm>
            <a:off x="1053766" y="3197344"/>
            <a:ext cx="382905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  <a:latin typeface="Franklin Gothic Medium Cond" panose="020B0606030402020204" pitchFamily="34" charset="0"/>
                <a:cs typeface="Arial" panose="020B0604020202020204" pitchFamily="34" charset="0"/>
              </a:rPr>
              <a:t>Anna Clara Amâncio</a:t>
            </a:r>
          </a:p>
          <a:p>
            <a:r>
              <a:rPr lang="pt-BR" dirty="0">
                <a:solidFill>
                  <a:schemeClr val="bg1"/>
                </a:solidFill>
                <a:latin typeface="Franklin Gothic Medium Cond" panose="020B0606030402020204" pitchFamily="34" charset="0"/>
                <a:cs typeface="Arial" panose="020B0604020202020204" pitchFamily="34" charset="0"/>
              </a:rPr>
              <a:t>Ingrid Guimarães</a:t>
            </a:r>
          </a:p>
          <a:p>
            <a:r>
              <a:rPr lang="pt-BR" dirty="0" err="1">
                <a:solidFill>
                  <a:schemeClr val="bg1"/>
                </a:solidFill>
                <a:latin typeface="Franklin Gothic Medium Cond" panose="020B0606030402020204" pitchFamily="34" charset="0"/>
                <a:cs typeface="Arial" panose="020B0604020202020204" pitchFamily="34" charset="0"/>
              </a:rPr>
              <a:t>Jaisson</a:t>
            </a:r>
            <a:r>
              <a:rPr lang="pt-BR" dirty="0">
                <a:solidFill>
                  <a:schemeClr val="bg1"/>
                </a:solidFill>
                <a:latin typeface="Franklin Gothic Medium Cond" panose="020B0606030402020204" pitchFamily="34" charset="0"/>
                <a:cs typeface="Arial" panose="020B0604020202020204" pitchFamily="34" charset="0"/>
              </a:rPr>
              <a:t> de Azevedo</a:t>
            </a:r>
          </a:p>
          <a:p>
            <a:r>
              <a:rPr lang="pt-BR" dirty="0">
                <a:solidFill>
                  <a:schemeClr val="bg1"/>
                </a:solidFill>
                <a:latin typeface="Franklin Gothic Medium Cond" panose="020B0606030402020204" pitchFamily="34" charset="0"/>
                <a:cs typeface="Arial" panose="020B0604020202020204" pitchFamily="34" charset="0"/>
              </a:rPr>
              <a:t>Jorge Dantas</a:t>
            </a:r>
          </a:p>
          <a:p>
            <a:r>
              <a:rPr lang="pt-BR" dirty="0">
                <a:solidFill>
                  <a:schemeClr val="bg1"/>
                </a:solidFill>
                <a:latin typeface="Franklin Gothic Medium Cond" panose="020B0606030402020204" pitchFamily="34" charset="0"/>
                <a:cs typeface="Arial" panose="020B0604020202020204" pitchFamily="34" charset="0"/>
              </a:rPr>
              <a:t>Lucas Cruz</a:t>
            </a:r>
          </a:p>
          <a:p>
            <a:r>
              <a:rPr lang="pt-BR" dirty="0">
                <a:solidFill>
                  <a:schemeClr val="bg1"/>
                </a:solidFill>
                <a:latin typeface="Franklin Gothic Medium Cond" panose="020B0606030402020204" pitchFamily="34" charset="0"/>
                <a:cs typeface="Arial" panose="020B0604020202020204" pitchFamily="34" charset="0"/>
              </a:rPr>
              <a:t>Mariah Moreira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559C4147-DB86-FF8D-7ED1-52B48A119487}"/>
              </a:ext>
            </a:extLst>
          </p:cNvPr>
          <p:cNvSpPr txBox="1"/>
          <p:nvPr/>
        </p:nvSpPr>
        <p:spPr>
          <a:xfrm>
            <a:off x="576000" y="1260000"/>
            <a:ext cx="56197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pt-BR"/>
            </a:defPPr>
            <a:lvl1pPr>
              <a:defRPr sz="3600">
                <a:solidFill>
                  <a:srgbClr val="7C2521"/>
                </a:solidFill>
                <a:latin typeface="Franklin Gothic Medium Cond" panose="020F0502020204030204" pitchFamily="34" charset="0"/>
                <a:ea typeface="ADLaM Display" panose="02010000000000000000" pitchFamily="2" charset="0"/>
                <a:cs typeface="ADLaM Display" panose="02010000000000000000" pitchFamily="2" charset="0"/>
              </a:defRPr>
            </a:lvl1pPr>
          </a:lstStyle>
          <a:p>
            <a:r>
              <a:rPr lang="pt-BR" dirty="0">
                <a:solidFill>
                  <a:srgbClr val="7C2521">
                    <a:alpha val="50000"/>
                  </a:srgbClr>
                </a:solidFill>
              </a:rPr>
              <a:t>GROUP 2 </a:t>
            </a:r>
            <a:r>
              <a:rPr lang="pt-BR" sz="2400" dirty="0">
                <a:solidFill>
                  <a:schemeClr val="bg1">
                    <a:alpha val="50000"/>
                  </a:schemeClr>
                </a:solidFill>
                <a:ea typeface="+mn-ea"/>
                <a:cs typeface="+mn-cs"/>
              </a:rPr>
              <a:t>Data Science </a:t>
            </a:r>
            <a:r>
              <a:rPr lang="pt-BR" sz="2400" dirty="0" err="1">
                <a:solidFill>
                  <a:schemeClr val="bg1">
                    <a:alpha val="50000"/>
                  </a:schemeClr>
                </a:solidFill>
                <a:ea typeface="+mn-ea"/>
                <a:cs typeface="+mn-cs"/>
              </a:rPr>
              <a:t>Brazil</a:t>
            </a:r>
            <a:endParaRPr lang="pt-BR" sz="2400" dirty="0">
              <a:solidFill>
                <a:schemeClr val="bg1">
                  <a:alpha val="50000"/>
                </a:schemeClr>
              </a:solidFill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415213138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750"/>
                            </p:stCondLst>
                            <p:childTnLst>
                              <p:par>
                                <p:cTn id="9" presetID="42" presetClass="path" presetSubtype="0" accel="50000" decel="50000" fill="hold" grpId="0" nodeType="after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.00013 2.96296E-6 L 0.00013 0.07731 " pathEditMode="relative" rAng="0" ptsTypes="AA">
                                      <p:cBhvr>
                                        <p:cTn id="10" dur="175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3866"/>
                                    </p:animMotion>
                                  </p:childTnLst>
                                </p:cTn>
                              </p:par>
                              <p:par>
                                <p:cTn id="11" presetID="42" presetClass="path" presetSubtype="0" accel="50000" decel="5000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-4.375E-6 2.96296E-6 L 0.00013 -0.0757 " pathEditMode="relative" rAng="0" ptsTypes="AA">
                                      <p:cBhvr>
                                        <p:cTn id="12" dur="175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0" y="-3796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C2182988-D44F-E36A-2BC7-F96C2BB76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59157" y="5803323"/>
            <a:ext cx="1632843" cy="1054677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5D7B62A7-58EE-9FCC-A28A-033579FB6C4C}"/>
              </a:ext>
            </a:extLst>
          </p:cNvPr>
          <p:cNvSpPr txBox="1"/>
          <p:nvPr/>
        </p:nvSpPr>
        <p:spPr>
          <a:xfrm>
            <a:off x="476250" y="538367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7C2521"/>
                </a:solidFill>
                <a:latin typeface="Franklin Gothic Medium Cond" panose="020B060603040202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1 </a:t>
            </a:r>
            <a:r>
              <a:rPr lang="pt-BR" sz="2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Data Science</a:t>
            </a:r>
          </a:p>
        </p:txBody>
      </p:sp>
      <p:pic>
        <p:nvPicPr>
          <p:cNvPr id="5" name="Imagem 4">
            <a:extLst>
              <a:ext uri="{FF2B5EF4-FFF2-40B4-BE49-F238E27FC236}">
                <a16:creationId xmlns:a16="http://schemas.microsoft.com/office/drawing/2014/main" id="{5BEE31FD-5416-6890-91E2-6B57F0DC5EB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3545" y="2353240"/>
            <a:ext cx="1774178" cy="1936922"/>
          </a:xfrm>
          <a:prstGeom prst="rect">
            <a:avLst/>
          </a:prstGeom>
        </p:spPr>
      </p:pic>
      <p:pic>
        <p:nvPicPr>
          <p:cNvPr id="10" name="Imagem 9">
            <a:extLst>
              <a:ext uri="{FF2B5EF4-FFF2-40B4-BE49-F238E27FC236}">
                <a16:creationId xmlns:a16="http://schemas.microsoft.com/office/drawing/2014/main" id="{DCE13601-46B9-CEB2-3204-006469762FE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0812" y="1076500"/>
            <a:ext cx="3184653" cy="1541744"/>
          </a:xfrm>
          <a:prstGeom prst="rect">
            <a:avLst/>
          </a:prstGeom>
        </p:spPr>
      </p:pic>
      <p:pic>
        <p:nvPicPr>
          <p:cNvPr id="13" name="Imagem 12">
            <a:extLst>
              <a:ext uri="{FF2B5EF4-FFF2-40B4-BE49-F238E27FC236}">
                <a16:creationId xmlns:a16="http://schemas.microsoft.com/office/drawing/2014/main" id="{CEA37093-C499-10FB-F22F-3D74BF3AFFF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237027" y="3329139"/>
            <a:ext cx="2268281" cy="2116251"/>
          </a:xfrm>
          <a:prstGeom prst="rect">
            <a:avLst/>
          </a:prstGeom>
        </p:spPr>
      </p:pic>
      <p:pic>
        <p:nvPicPr>
          <p:cNvPr id="17" name="Imagem 16">
            <a:extLst>
              <a:ext uri="{FF2B5EF4-FFF2-40B4-BE49-F238E27FC236}">
                <a16:creationId xmlns:a16="http://schemas.microsoft.com/office/drawing/2014/main" id="{893378B6-E068-C25E-5A56-26BE9C33AC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149962" y="1086503"/>
            <a:ext cx="2180167" cy="2242636"/>
          </a:xfrm>
          <a:prstGeom prst="rect">
            <a:avLst/>
          </a:prstGeom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88185984-6562-B6AB-DBB2-1A7B14538D9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93964" y="4184917"/>
            <a:ext cx="1781781" cy="1721748"/>
          </a:xfrm>
          <a:prstGeom prst="rect">
            <a:avLst/>
          </a:prstGeom>
        </p:spPr>
      </p:pic>
      <p:pic>
        <p:nvPicPr>
          <p:cNvPr id="8" name="Imagem 7">
            <a:extLst>
              <a:ext uri="{FF2B5EF4-FFF2-40B4-BE49-F238E27FC236}">
                <a16:creationId xmlns:a16="http://schemas.microsoft.com/office/drawing/2014/main" id="{78736039-AF92-6E06-7DC7-8A100458399C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7242" y="1368776"/>
            <a:ext cx="3023298" cy="1394550"/>
          </a:xfrm>
          <a:prstGeom prst="rect">
            <a:avLst/>
          </a:prstGeom>
        </p:spPr>
      </p:pic>
      <p:pic>
        <p:nvPicPr>
          <p:cNvPr id="3" name="Imagem 2">
            <a:extLst>
              <a:ext uri="{FF2B5EF4-FFF2-40B4-BE49-F238E27FC236}">
                <a16:creationId xmlns:a16="http://schemas.microsoft.com/office/drawing/2014/main" id="{284E27C4-1469-7C00-502F-A694F3E27BFF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8447359" y="2353046"/>
            <a:ext cx="2268281" cy="2109224"/>
          </a:xfrm>
          <a:prstGeom prst="rect">
            <a:avLst/>
          </a:prstGeom>
        </p:spPr>
      </p:pic>
      <p:pic>
        <p:nvPicPr>
          <p:cNvPr id="23" name="Imagem 22">
            <a:extLst>
              <a:ext uri="{FF2B5EF4-FFF2-40B4-BE49-F238E27FC236}">
                <a16:creationId xmlns:a16="http://schemas.microsoft.com/office/drawing/2014/main" id="{EFB9E3A2-0504-D696-6419-70CB69D2A38C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5371167" y="4821282"/>
            <a:ext cx="3177723" cy="1721748"/>
          </a:xfrm>
          <a:prstGeom prst="rect">
            <a:avLst/>
          </a:prstGeom>
        </p:spPr>
      </p:pic>
      <p:pic>
        <p:nvPicPr>
          <p:cNvPr id="27" name="Imagem 26">
            <a:extLst>
              <a:ext uri="{FF2B5EF4-FFF2-40B4-BE49-F238E27FC236}">
                <a16:creationId xmlns:a16="http://schemas.microsoft.com/office/drawing/2014/main" id="{8D4FE693-E5F7-179B-C304-7AFF78908E55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20191" y="4442295"/>
            <a:ext cx="2383191" cy="2242636"/>
          </a:xfrm>
          <a:prstGeom prst="rect">
            <a:avLst/>
          </a:prstGeom>
        </p:spPr>
      </p:pic>
      <p:pic>
        <p:nvPicPr>
          <p:cNvPr id="31" name="Imagem 30">
            <a:extLst>
              <a:ext uri="{FF2B5EF4-FFF2-40B4-BE49-F238E27FC236}">
                <a16:creationId xmlns:a16="http://schemas.microsoft.com/office/drawing/2014/main" id="{9466F9FD-9005-F3CC-4BCE-718CC2C448BD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5001317" y="1443301"/>
            <a:ext cx="2800671" cy="2389526"/>
          </a:xfrm>
          <a:prstGeom prst="rect">
            <a:avLst/>
          </a:prstGeom>
        </p:spPr>
      </p:pic>
      <p:pic>
        <p:nvPicPr>
          <p:cNvPr id="29" name="Imagem 28">
            <a:extLst>
              <a:ext uri="{FF2B5EF4-FFF2-40B4-BE49-F238E27FC236}">
                <a16:creationId xmlns:a16="http://schemas.microsoft.com/office/drawing/2014/main" id="{921E4CE4-7844-EC32-855A-53930C953296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6189490" y="2059507"/>
            <a:ext cx="2232954" cy="1809674"/>
          </a:xfrm>
          <a:prstGeom prst="rect">
            <a:avLst/>
          </a:prstGeom>
        </p:spPr>
      </p:pic>
      <p:pic>
        <p:nvPicPr>
          <p:cNvPr id="33" name="Imagem 32">
            <a:extLst>
              <a:ext uri="{FF2B5EF4-FFF2-40B4-BE49-F238E27FC236}">
                <a16:creationId xmlns:a16="http://schemas.microsoft.com/office/drawing/2014/main" id="{7BE01839-8EB0-A203-C587-10BE2181EEC7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49120" y="2801201"/>
            <a:ext cx="1964962" cy="1698848"/>
          </a:xfrm>
          <a:prstGeom prst="rect">
            <a:avLst/>
          </a:prstGeom>
        </p:spPr>
      </p:pic>
      <p:pic>
        <p:nvPicPr>
          <p:cNvPr id="35" name="Imagem 34">
            <a:extLst>
              <a:ext uri="{FF2B5EF4-FFF2-40B4-BE49-F238E27FC236}">
                <a16:creationId xmlns:a16="http://schemas.microsoft.com/office/drawing/2014/main" id="{B6EBA8E9-7ADE-582C-5CA9-0697526A8932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6367512" y="3174640"/>
            <a:ext cx="2268281" cy="2231045"/>
          </a:xfrm>
          <a:prstGeom prst="rect">
            <a:avLst/>
          </a:prstGeom>
        </p:spPr>
      </p:pic>
      <p:pic>
        <p:nvPicPr>
          <p:cNvPr id="21" name="Imagem 20">
            <a:extLst>
              <a:ext uri="{FF2B5EF4-FFF2-40B4-BE49-F238E27FC236}">
                <a16:creationId xmlns:a16="http://schemas.microsoft.com/office/drawing/2014/main" id="{FCA15644-D39C-19DC-9BA8-CC9D3F1C3A43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406089" y="3248652"/>
            <a:ext cx="3035746" cy="1590330"/>
          </a:xfrm>
          <a:prstGeom prst="rect">
            <a:avLst/>
          </a:prstGeom>
        </p:spPr>
      </p:pic>
      <p:pic>
        <p:nvPicPr>
          <p:cNvPr id="25" name="Imagem 24">
            <a:extLst>
              <a:ext uri="{FF2B5EF4-FFF2-40B4-BE49-F238E27FC236}">
                <a16:creationId xmlns:a16="http://schemas.microsoft.com/office/drawing/2014/main" id="{DA98FFF8-4271-3621-43D1-B582C3A88A0F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7926919" y="4054520"/>
            <a:ext cx="2162559" cy="2177597"/>
          </a:xfrm>
          <a:prstGeom prst="rect">
            <a:avLst/>
          </a:prstGeom>
        </p:spPr>
      </p:pic>
      <p:pic>
        <p:nvPicPr>
          <p:cNvPr id="37" name="Imagem 36">
            <a:extLst>
              <a:ext uri="{FF2B5EF4-FFF2-40B4-BE49-F238E27FC236}">
                <a16:creationId xmlns:a16="http://schemas.microsoft.com/office/drawing/2014/main" id="{539A7750-0DA6-35BB-16E8-01556304E3C3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4237027" y="5141238"/>
            <a:ext cx="1873056" cy="1734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279983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10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75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225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75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0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75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375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75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4500"/>
                            </p:stCondLst>
                            <p:childTnLst>
                              <p:par>
                                <p:cTn id="2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5250"/>
                            </p:stCondLst>
                            <p:childTnLst>
                              <p:par>
                                <p:cTn id="2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75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6000"/>
                            </p:stCondLst>
                            <p:childTnLst>
                              <p:par>
                                <p:cTn id="3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75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6750"/>
                            </p:stCondLst>
                            <p:childTnLst>
                              <p:par>
                                <p:cTn id="3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75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7500"/>
                            </p:stCondLst>
                            <p:childTnLst>
                              <p:par>
                                <p:cTn id="4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75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8250"/>
                            </p:stCondLst>
                            <p:childTnLst>
                              <p:par>
                                <p:cTn id="4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75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9000"/>
                            </p:stCondLst>
                            <p:childTnLst>
                              <p:par>
                                <p:cTn id="4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75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9750"/>
                            </p:stCondLst>
                            <p:childTnLst>
                              <p:par>
                                <p:cTn id="5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75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500"/>
                            </p:stCondLst>
                            <p:childTnLst>
                              <p:par>
                                <p:cTn id="5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9" dur="75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11250"/>
                            </p:stCondLst>
                            <p:childTnLst>
                              <p:par>
                                <p:cTn id="6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3" dur="75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12000"/>
                            </p:stCondLst>
                            <p:childTnLst>
                              <p:par>
                                <p:cTn id="6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75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8" fill="hold">
                            <p:stCondLst>
                              <p:cond delay="12750"/>
                            </p:stCondLst>
                            <p:childTnLst>
                              <p:par>
                                <p:cTn id="6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1" dur="75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083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C2182988-D44F-E36A-2BC7-F96C2BB764A1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35000"/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10000" b="90000" l="10000" r="90000">
                        <a14:foregroundMark x1="20233" y1="21687" x2="19066" y2="71084"/>
                        <a14:foregroundMark x1="19066" y1="71084" x2="79767" y2="82530"/>
                        <a14:foregroundMark x1="79767" y1="82530" x2="67704" y2="83735"/>
                        <a14:foregroundMark x1="20233" y1="24096" x2="51751" y2="25904"/>
                        <a14:foregroundMark x1="51751" y1="25904" x2="83658" y2="25904"/>
                        <a14:foregroundMark x1="83658" y1="25904" x2="82101" y2="72289"/>
                        <a14:foregroundMark x1="82101" y1="72289" x2="81323" y2="64458"/>
                        <a14:foregroundMark x1="66926" y1="25301" x2="73541" y2="24096"/>
                        <a14:foregroundMark x1="72763" y1="25301" x2="84825" y2="24699"/>
                        <a14:foregroundMark x1="72763" y1="23494" x2="85603" y2="21687"/>
                        <a14:foregroundMark x1="20233" y1="21084" x2="82101" y2="22892"/>
                        <a14:foregroundMark x1="82101" y1="22892" x2="84436" y2="22289"/>
                        <a14:foregroundMark x1="85603" y1="24699" x2="85603" y2="83133"/>
                        <a14:foregroundMark x1="85214" y1="83735" x2="61089" y2="75904"/>
                        <a14:foregroundMark x1="61089" y1="80120" x2="82879" y2="81325"/>
                        <a14:foregroundMark x1="59922" y1="78313" x2="83268" y2="83133"/>
                        <a14:foregroundMark x1="59533" y1="79518" x2="84436" y2="86145"/>
                        <a14:foregroundMark x1="85214" y1="84940" x2="64202" y2="86747"/>
                        <a14:foregroundMark x1="60700" y1="79518" x2="58755" y2="79518"/>
                        <a14:backgroundMark x1="12062" y1="19277" x2="22611" y2="15372"/>
                      </a14:backgroundRemoval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10559157" y="5803323"/>
            <a:ext cx="1632843" cy="1054677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5D7B62A7-58EE-9FCC-A28A-033579FB6C4C}"/>
              </a:ext>
            </a:extLst>
          </p:cNvPr>
          <p:cNvSpPr txBox="1"/>
          <p:nvPr/>
        </p:nvSpPr>
        <p:spPr>
          <a:xfrm>
            <a:off x="476250" y="538367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chemeClr val="bg1"/>
                </a:solidFill>
                <a:latin typeface="Franklin Gothic Medium Cond" panose="020B060603040202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2</a:t>
            </a:r>
            <a:r>
              <a:rPr lang="pt-BR" sz="3600" dirty="0">
                <a:solidFill>
                  <a:srgbClr val="7C2521"/>
                </a:solidFill>
                <a:latin typeface="Franklin Gothic Medium Cond" panose="020B060603040202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 </a:t>
            </a:r>
            <a:r>
              <a:rPr lang="pt-BR" sz="2400" dirty="0" err="1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State</a:t>
            </a:r>
            <a:r>
              <a:rPr lang="pt-BR" sz="2400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 </a:t>
            </a:r>
            <a:r>
              <a:rPr lang="pt-BR" sz="2400" dirty="0" err="1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of</a:t>
            </a:r>
            <a:r>
              <a:rPr lang="pt-BR" sz="2400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 Data </a:t>
            </a:r>
            <a:r>
              <a:rPr lang="pt-BR" sz="2400" dirty="0" err="1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Brazil</a:t>
            </a:r>
            <a:r>
              <a:rPr lang="pt-BR" sz="2400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 - 2022</a:t>
            </a:r>
          </a:p>
        </p:txBody>
      </p:sp>
      <p:pic>
        <p:nvPicPr>
          <p:cNvPr id="5" name="Vídeo sem título">
            <a:hlinkClick r:id="" action="ppaction://media"/>
            <a:extLst>
              <a:ext uri="{FF2B5EF4-FFF2-40B4-BE49-F238E27FC236}">
                <a16:creationId xmlns:a16="http://schemas.microsoft.com/office/drawing/2014/main" id="{E9576EB9-443B-A45D-BD3E-0D951E8BFA0C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6"/>
          <a:srcRect t="19267" r="927" b="19760"/>
          <a:stretch/>
        </p:blipFill>
        <p:spPr>
          <a:xfrm>
            <a:off x="6568202" y="-1"/>
            <a:ext cx="5571661" cy="3429001"/>
          </a:xfrm>
          <a:prstGeom prst="rect">
            <a:avLst/>
          </a:prstGeom>
        </p:spPr>
      </p:pic>
      <p:sp>
        <p:nvSpPr>
          <p:cNvPr id="16" name="CaixaDeTexto 15">
            <a:extLst>
              <a:ext uri="{FF2B5EF4-FFF2-40B4-BE49-F238E27FC236}">
                <a16:creationId xmlns:a16="http://schemas.microsoft.com/office/drawing/2014/main" id="{6EF8431D-33B5-73FF-BF6D-B97B73F52D09}"/>
              </a:ext>
            </a:extLst>
          </p:cNvPr>
          <p:cNvSpPr txBox="1"/>
          <p:nvPr/>
        </p:nvSpPr>
        <p:spPr>
          <a:xfrm>
            <a:off x="961873" y="1184698"/>
            <a:ext cx="64471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pt-BR" sz="1400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É o mapeamento do mercado de trabalho brasileiro na área de dados desenvolvido pela Data Hackers, a maior comunidade de dados brasileira, em parceria com a Bain &amp; </a:t>
            </a:r>
            <a:r>
              <a:rPr lang="pt-BR" sz="1400" dirty="0" err="1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Company</a:t>
            </a:r>
            <a:r>
              <a:rPr lang="pt-BR" sz="1400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.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404A698A-8256-4CCB-8B23-1C7B1BE8F2DD}"/>
              </a:ext>
            </a:extLst>
          </p:cNvPr>
          <p:cNvSpPr txBox="1"/>
          <p:nvPr/>
        </p:nvSpPr>
        <p:spPr>
          <a:xfrm>
            <a:off x="476250" y="2441648"/>
            <a:ext cx="6932735" cy="33855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1600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O questionário foi dividido em 8 partes, e dentro de cada uma das partes temos as perguntas e opções de escolha.</a:t>
            </a:r>
          </a:p>
          <a:p>
            <a:endParaRPr lang="pt-BR" sz="1600" dirty="0">
              <a:solidFill>
                <a:schemeClr val="bg1">
                  <a:lumMod val="65000"/>
                </a:schemeClr>
              </a:solidFill>
              <a:latin typeface="Franklin Gothic Medium Cond" panose="020B0606030402020204" pitchFamily="34" charset="0"/>
            </a:endParaRPr>
          </a:p>
          <a:p>
            <a:r>
              <a:rPr lang="pt-BR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Parte 1 - Dados demográficos</a:t>
            </a:r>
          </a:p>
          <a:p>
            <a:r>
              <a:rPr lang="pt-BR" sz="1600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Parte 2 - Dados sobre carreira</a:t>
            </a:r>
          </a:p>
          <a:p>
            <a:r>
              <a:rPr lang="pt-BR" sz="1600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Parte 3 - Desafios dos gestores de times de dados</a:t>
            </a:r>
          </a:p>
          <a:p>
            <a:r>
              <a:rPr lang="pt-BR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Parte 4 - Conhecimentos na área de dados</a:t>
            </a:r>
          </a:p>
          <a:p>
            <a:r>
              <a:rPr lang="pt-BR" sz="1600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Parte 5 - Objetivos na área de dados</a:t>
            </a:r>
          </a:p>
          <a:p>
            <a:r>
              <a:rPr lang="pt-BR" sz="1600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Parte 6 - Conhecimentos em Engenharia de Dados/DE</a:t>
            </a:r>
          </a:p>
          <a:p>
            <a:r>
              <a:rPr lang="pt-BR" sz="1600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Parte 7 - Conhecimentos em Análise de Dados/DA</a:t>
            </a:r>
          </a:p>
          <a:p>
            <a:r>
              <a:rPr lang="pt-BR" sz="16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Parte 8 - Conhecimentos em Ciências de Dados/DS</a:t>
            </a:r>
          </a:p>
          <a:p>
            <a:endParaRPr lang="pt-BR" sz="1400" i="1" dirty="0">
              <a:solidFill>
                <a:schemeClr val="bg1">
                  <a:lumMod val="65000"/>
                </a:schemeClr>
              </a:solidFill>
              <a:latin typeface="Franklin Gothic Medium Cond" panose="020B0606030402020204" pitchFamily="34" charset="0"/>
            </a:endParaRPr>
          </a:p>
          <a:p>
            <a:r>
              <a:rPr lang="pt-BR" sz="1200" i="1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Cada pergunta é dividida em Parte, Letra da Pergunta, Número da Opção escolhida Exemplo: P3a_1 = Parte 3, pergunta (a), opção (1)</a:t>
            </a:r>
          </a:p>
        </p:txBody>
      </p:sp>
    </p:spTree>
    <p:extLst>
      <p:ext uri="{BB962C8B-B14F-4D97-AF65-F5344CB8AC3E}">
        <p14:creationId xmlns:p14="http://schemas.microsoft.com/office/powerpoint/2010/main" val="236094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414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 mute="1">
                <p:cTn id="7" repeatCount="indefinite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Imagem 11">
            <a:extLst>
              <a:ext uri="{FF2B5EF4-FFF2-40B4-BE49-F238E27FC236}">
                <a16:creationId xmlns:a16="http://schemas.microsoft.com/office/drawing/2014/main" id="{C2182988-D44F-E36A-2BC7-F96C2BB764A1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5000"/>
          </a:blip>
          <a:stretch>
            <a:fillRect/>
          </a:stretch>
        </p:blipFill>
        <p:spPr>
          <a:xfrm>
            <a:off x="10559157" y="5803323"/>
            <a:ext cx="1632843" cy="1054677"/>
          </a:xfrm>
          <a:prstGeom prst="rect">
            <a:avLst/>
          </a:prstGeom>
        </p:spPr>
      </p:pic>
      <p:sp>
        <p:nvSpPr>
          <p:cNvPr id="15" name="CaixaDeTexto 14">
            <a:extLst>
              <a:ext uri="{FF2B5EF4-FFF2-40B4-BE49-F238E27FC236}">
                <a16:creationId xmlns:a16="http://schemas.microsoft.com/office/drawing/2014/main" id="{5D7B62A7-58EE-9FCC-A28A-033579FB6C4C}"/>
              </a:ext>
            </a:extLst>
          </p:cNvPr>
          <p:cNvSpPr txBox="1"/>
          <p:nvPr/>
        </p:nvSpPr>
        <p:spPr>
          <a:xfrm>
            <a:off x="476250" y="538367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7C2521"/>
                </a:solidFill>
                <a:latin typeface="Franklin Gothic Medium Cond" panose="020B060603040202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3 </a:t>
            </a:r>
            <a:r>
              <a:rPr lang="pt-BR" sz="2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Descrição do Problema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EF8431D-33B5-73FF-BF6D-B97B73F52D09}"/>
              </a:ext>
            </a:extLst>
          </p:cNvPr>
          <p:cNvSpPr txBox="1"/>
          <p:nvPr/>
        </p:nvSpPr>
        <p:spPr>
          <a:xfrm>
            <a:off x="813955" y="1142992"/>
            <a:ext cx="6834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t-BR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A base de dados extensa, com muitas linhas e colunas;	</a:t>
            </a:r>
            <a:r>
              <a:rPr lang="pt-BR" sz="1400" i="1" dirty="0">
                <a:solidFill>
                  <a:schemeClr val="bg1">
                    <a:lumMod val="65000"/>
                  </a:schemeClr>
                </a:solidFill>
                <a:latin typeface="Franklin Gothic Medium Cond" panose="020B0606030402020204" pitchFamily="34" charset="0"/>
              </a:rPr>
              <a:t>Shape (4271,32)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Questões de múltipla escolha (verdadeiro e falso);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Respostas não obrigatórias (valores vazios);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Respostas abertas;</a:t>
            </a:r>
          </a:p>
        </p:txBody>
      </p:sp>
      <p:sp>
        <p:nvSpPr>
          <p:cNvPr id="2" name="CaixaDeTexto 1">
            <a:extLst>
              <a:ext uri="{FF2B5EF4-FFF2-40B4-BE49-F238E27FC236}">
                <a16:creationId xmlns:a16="http://schemas.microsoft.com/office/drawing/2014/main" id="{A3544B82-ED1C-E634-239D-58CCCA01CAB6}"/>
              </a:ext>
            </a:extLst>
          </p:cNvPr>
          <p:cNvSpPr txBox="1"/>
          <p:nvPr/>
        </p:nvSpPr>
        <p:spPr>
          <a:xfrm>
            <a:off x="476250" y="3263261"/>
            <a:ext cx="52197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3600" dirty="0">
                <a:solidFill>
                  <a:srgbClr val="7C2521"/>
                </a:solidFill>
                <a:latin typeface="Franklin Gothic Medium Cond" panose="020B0606030402020204" pitchFamily="34" charset="0"/>
                <a:ea typeface="ADLaM Display" panose="02010000000000000000" pitchFamily="2" charset="0"/>
                <a:cs typeface="ADLaM Display" panose="02010000000000000000" pitchFamily="2" charset="0"/>
              </a:rPr>
              <a:t>4 </a:t>
            </a:r>
            <a:r>
              <a:rPr lang="pt-BR" sz="2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Solução para Desenvolver a EDA</a:t>
            </a:r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B2C0092C-B630-6628-98B8-2EF8CCB88A3F}"/>
              </a:ext>
            </a:extLst>
          </p:cNvPr>
          <p:cNvSpPr txBox="1"/>
          <p:nvPr/>
        </p:nvSpPr>
        <p:spPr>
          <a:xfrm>
            <a:off x="813955" y="3909592"/>
            <a:ext cx="6834348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pt-BR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Compreensão da base;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Divisão em grupos , temas e definição de possíveis insights iniciais;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Definição de escopo do projeto;</a:t>
            </a:r>
          </a:p>
          <a:p>
            <a:pPr marL="342900" indent="-342900">
              <a:buFont typeface="+mj-lt"/>
              <a:buAutoNum type="arabicPeriod"/>
            </a:pPr>
            <a:r>
              <a:rPr lang="pt-BR" sz="1400" dirty="0">
                <a:solidFill>
                  <a:schemeClr val="bg1"/>
                </a:solidFill>
                <a:latin typeface="Franklin Gothic Medium Cond" panose="020B0606030402020204" pitchFamily="34" charset="0"/>
              </a:rPr>
              <a:t>Tratamento apenas das colunas necessárias;</a:t>
            </a:r>
          </a:p>
        </p:txBody>
      </p:sp>
    </p:spTree>
    <p:extLst>
      <p:ext uri="{BB962C8B-B14F-4D97-AF65-F5344CB8AC3E}">
        <p14:creationId xmlns:p14="http://schemas.microsoft.com/office/powerpoint/2010/main" val="22636824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150838">
            <a:alpha val="54000"/>
          </a:srgb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1" name="Rectangle 20">
            <a:extLst>
              <a:ext uri="{FF2B5EF4-FFF2-40B4-BE49-F238E27FC236}">
                <a16:creationId xmlns:a16="http://schemas.microsoft.com/office/drawing/2014/main" id="{131BAD53-4E89-4F62-BBB7-26359763ED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Freeform: Shape 22">
            <a:extLst>
              <a:ext uri="{FF2B5EF4-FFF2-40B4-BE49-F238E27FC236}">
                <a16:creationId xmlns:a16="http://schemas.microsoft.com/office/drawing/2014/main" id="{62756DA2-40EB-4C6F-B962-5822FFB54FB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5653438" cy="6858000"/>
          </a:xfrm>
          <a:custGeom>
            <a:avLst/>
            <a:gdLst>
              <a:gd name="connsiteX0" fmla="*/ 0 w 6096000"/>
              <a:gd name="connsiteY0" fmla="*/ 0 h 6858000"/>
              <a:gd name="connsiteX1" fmla="*/ 5567517 w 6096000"/>
              <a:gd name="connsiteY1" fmla="*/ 0 h 6858000"/>
              <a:gd name="connsiteX2" fmla="*/ 5566938 w 6096000"/>
              <a:gd name="connsiteY2" fmla="*/ 1705 h 6858000"/>
              <a:gd name="connsiteX3" fmla="*/ 5551594 w 6096000"/>
              <a:gd name="connsiteY3" fmla="*/ 17287 h 6858000"/>
              <a:gd name="connsiteX4" fmla="*/ 5545641 w 6096000"/>
              <a:gd name="connsiteY4" fmla="*/ 130336 h 6858000"/>
              <a:gd name="connsiteX5" fmla="*/ 5538289 w 6096000"/>
              <a:gd name="connsiteY5" fmla="*/ 187093 h 6858000"/>
              <a:gd name="connsiteX6" fmla="*/ 5545790 w 6096000"/>
              <a:gd name="connsiteY6" fmla="*/ 265704 h 6858000"/>
              <a:gd name="connsiteX7" fmla="*/ 5542313 w 6096000"/>
              <a:gd name="connsiteY7" fmla="*/ 354566 h 6858000"/>
              <a:gd name="connsiteX8" fmla="*/ 5524126 w 6096000"/>
              <a:gd name="connsiteY8" fmla="*/ 472000 h 6858000"/>
              <a:gd name="connsiteX9" fmla="*/ 5522170 w 6096000"/>
              <a:gd name="connsiteY9" fmla="*/ 473782 h 6858000"/>
              <a:gd name="connsiteX10" fmla="*/ 5521798 w 6096000"/>
              <a:gd name="connsiteY10" fmla="*/ 491380 h 6858000"/>
              <a:gd name="connsiteX11" fmla="*/ 5536419 w 6096000"/>
              <a:gd name="connsiteY11" fmla="*/ 531675 h 6858000"/>
              <a:gd name="connsiteX12" fmla="*/ 5533435 w 6096000"/>
              <a:gd name="connsiteY12" fmla="*/ 536015 h 6858000"/>
              <a:gd name="connsiteX13" fmla="*/ 5538088 w 6096000"/>
              <a:gd name="connsiteY13" fmla="*/ 572092 h 6858000"/>
              <a:gd name="connsiteX14" fmla="*/ 5536061 w 6096000"/>
              <a:gd name="connsiteY14" fmla="*/ 572511 h 6858000"/>
              <a:gd name="connsiteX15" fmla="*/ 5528218 w 6096000"/>
              <a:gd name="connsiteY15" fmla="*/ 582332 h 6858000"/>
              <a:gd name="connsiteX16" fmla="*/ 5518011 w 6096000"/>
              <a:gd name="connsiteY16" fmla="*/ 601285 h 6858000"/>
              <a:gd name="connsiteX17" fmla="*/ 5473174 w 6096000"/>
              <a:gd name="connsiteY17" fmla="*/ 681608 h 6858000"/>
              <a:gd name="connsiteX18" fmla="*/ 5472963 w 6096000"/>
              <a:gd name="connsiteY18" fmla="*/ 689151 h 6858000"/>
              <a:gd name="connsiteX19" fmla="*/ 5472485 w 6096000"/>
              <a:gd name="connsiteY19" fmla="*/ 689289 h 6858000"/>
              <a:gd name="connsiteX20" fmla="*/ 5471326 w 6096000"/>
              <a:gd name="connsiteY20" fmla="*/ 697222 h 6858000"/>
              <a:gd name="connsiteX21" fmla="*/ 5472164 w 6096000"/>
              <a:gd name="connsiteY21" fmla="*/ 717531 h 6858000"/>
              <a:gd name="connsiteX22" fmla="*/ 5468891 w 6096000"/>
              <a:gd name="connsiteY22" fmla="*/ 722494 h 6858000"/>
              <a:gd name="connsiteX23" fmla="*/ 5463081 w 6096000"/>
              <a:gd name="connsiteY23" fmla="*/ 724368 h 6858000"/>
              <a:gd name="connsiteX24" fmla="*/ 5446981 w 6096000"/>
              <a:gd name="connsiteY24" fmla="*/ 752692 h 6858000"/>
              <a:gd name="connsiteX25" fmla="*/ 5417190 w 6096000"/>
              <a:gd name="connsiteY25" fmla="*/ 816346 h 6858000"/>
              <a:gd name="connsiteX26" fmla="*/ 5388958 w 6096000"/>
              <a:gd name="connsiteY26" fmla="*/ 889417 h 6858000"/>
              <a:gd name="connsiteX27" fmla="*/ 5307044 w 6096000"/>
              <a:gd name="connsiteY27" fmla="*/ 1063288 h 6858000"/>
              <a:gd name="connsiteX28" fmla="*/ 5303837 w 6096000"/>
              <a:gd name="connsiteY28" fmla="*/ 1157176 h 6858000"/>
              <a:gd name="connsiteX29" fmla="*/ 5286494 w 6096000"/>
              <a:gd name="connsiteY29" fmla="*/ 1210776 h 6858000"/>
              <a:gd name="connsiteX30" fmla="*/ 5282463 w 6096000"/>
              <a:gd name="connsiteY30" fmla="*/ 1301993 h 6858000"/>
              <a:gd name="connsiteX31" fmla="*/ 5252235 w 6096000"/>
              <a:gd name="connsiteY31" fmla="*/ 1360879 h 6858000"/>
              <a:gd name="connsiteX32" fmla="*/ 5244497 w 6096000"/>
              <a:gd name="connsiteY32" fmla="*/ 1404045 h 6858000"/>
              <a:gd name="connsiteX33" fmla="*/ 5223823 w 6096000"/>
              <a:gd name="connsiteY33" fmla="*/ 1429568 h 6858000"/>
              <a:gd name="connsiteX34" fmla="*/ 5224851 w 6096000"/>
              <a:gd name="connsiteY34" fmla="*/ 1430305 h 6858000"/>
              <a:gd name="connsiteX35" fmla="*/ 5212394 w 6096000"/>
              <a:gd name="connsiteY35" fmla="*/ 1463304 h 6858000"/>
              <a:gd name="connsiteX36" fmla="*/ 5209958 w 6096000"/>
              <a:gd name="connsiteY36" fmla="*/ 1514846 h 6858000"/>
              <a:gd name="connsiteX37" fmla="*/ 5206417 w 6096000"/>
              <a:gd name="connsiteY37" fmla="*/ 1519731 h 6858000"/>
              <a:gd name="connsiteX38" fmla="*/ 5206640 w 6096000"/>
              <a:gd name="connsiteY38" fmla="*/ 1519929 h 6858000"/>
              <a:gd name="connsiteX39" fmla="*/ 5207632 w 6096000"/>
              <a:gd name="connsiteY39" fmla="*/ 1546022 h 6858000"/>
              <a:gd name="connsiteX40" fmla="*/ 5212030 w 6096000"/>
              <a:gd name="connsiteY40" fmla="*/ 1578752 h 6858000"/>
              <a:gd name="connsiteX41" fmla="*/ 5203533 w 6096000"/>
              <a:gd name="connsiteY41" fmla="*/ 1647555 h 6858000"/>
              <a:gd name="connsiteX42" fmla="*/ 5190877 w 6096000"/>
              <a:gd name="connsiteY42" fmla="*/ 1715685 h 6858000"/>
              <a:gd name="connsiteX43" fmla="*/ 5184235 w 6096000"/>
              <a:gd name="connsiteY43" fmla="*/ 1740358 h 6858000"/>
              <a:gd name="connsiteX44" fmla="*/ 5181475 w 6096000"/>
              <a:gd name="connsiteY44" fmla="*/ 1784314 h 6858000"/>
              <a:gd name="connsiteX45" fmla="*/ 5185845 w 6096000"/>
              <a:gd name="connsiteY45" fmla="*/ 1804434 h 6858000"/>
              <a:gd name="connsiteX46" fmla="*/ 5185068 w 6096000"/>
              <a:gd name="connsiteY46" fmla="*/ 1805316 h 6858000"/>
              <a:gd name="connsiteX47" fmla="*/ 5188593 w 6096000"/>
              <a:gd name="connsiteY47" fmla="*/ 1807109 h 6858000"/>
              <a:gd name="connsiteX48" fmla="*/ 5185920 w 6096000"/>
              <a:gd name="connsiteY48" fmla="*/ 1821003 h 6858000"/>
              <a:gd name="connsiteX49" fmla="*/ 5183543 w 6096000"/>
              <a:gd name="connsiteY49" fmla="*/ 1824832 h 6858000"/>
              <a:gd name="connsiteX50" fmla="*/ 5182235 w 6096000"/>
              <a:gd name="connsiteY50" fmla="*/ 1830429 h 6858000"/>
              <a:gd name="connsiteX51" fmla="*/ 5182525 w 6096000"/>
              <a:gd name="connsiteY51" fmla="*/ 1830569 h 6858000"/>
              <a:gd name="connsiteX52" fmla="*/ 5180663 w 6096000"/>
              <a:gd name="connsiteY52" fmla="*/ 1835810 h 6858000"/>
              <a:gd name="connsiteX53" fmla="*/ 5167452 w 6096000"/>
              <a:gd name="connsiteY53" fmla="*/ 1861483 h 6858000"/>
              <a:gd name="connsiteX54" fmla="*/ 5174266 w 6096000"/>
              <a:gd name="connsiteY54" fmla="*/ 1892417 h 6858000"/>
              <a:gd name="connsiteX55" fmla="*/ 5189262 w 6096000"/>
              <a:gd name="connsiteY55" fmla="*/ 1895114 h 6858000"/>
              <a:gd name="connsiteX56" fmla="*/ 5187100 w 6096000"/>
              <a:gd name="connsiteY56" fmla="*/ 1899379 h 6858000"/>
              <a:gd name="connsiteX57" fmla="*/ 5180471 w 6096000"/>
              <a:gd name="connsiteY57" fmla="*/ 1907867 h 6858000"/>
              <a:gd name="connsiteX58" fmla="*/ 5181361 w 6096000"/>
              <a:gd name="connsiteY58" fmla="*/ 1910265 h 6858000"/>
              <a:gd name="connsiteX59" fmla="*/ 5178268 w 6096000"/>
              <a:gd name="connsiteY59" fmla="*/ 1935584 h 6858000"/>
              <a:gd name="connsiteX60" fmla="*/ 5183619 w 6096000"/>
              <a:gd name="connsiteY60" fmla="*/ 1942021 h 6858000"/>
              <a:gd name="connsiteX61" fmla="*/ 5184480 w 6096000"/>
              <a:gd name="connsiteY61" fmla="*/ 1945112 h 6858000"/>
              <a:gd name="connsiteX62" fmla="*/ 5172776 w 6096000"/>
              <a:gd name="connsiteY62" fmla="*/ 1961162 h 6858000"/>
              <a:gd name="connsiteX63" fmla="*/ 5168513 w 6096000"/>
              <a:gd name="connsiteY63" fmla="*/ 1969445 h 6858000"/>
              <a:gd name="connsiteX64" fmla="*/ 5126597 w 6096000"/>
              <a:gd name="connsiteY64" fmla="*/ 2024270 h 6858000"/>
              <a:gd name="connsiteX65" fmla="*/ 5119528 w 6096000"/>
              <a:gd name="connsiteY65" fmla="*/ 2107942 h 6858000"/>
              <a:gd name="connsiteX66" fmla="*/ 5110356 w 6096000"/>
              <a:gd name="connsiteY66" fmla="*/ 2193455 h 6858000"/>
              <a:gd name="connsiteX67" fmla="*/ 5104992 w 6096000"/>
              <a:gd name="connsiteY67" fmla="*/ 2260088 h 6858000"/>
              <a:gd name="connsiteX68" fmla="*/ 5059439 w 6096000"/>
              <a:gd name="connsiteY68" fmla="*/ 2335735 h 6858000"/>
              <a:gd name="connsiteX69" fmla="*/ 5022061 w 6096000"/>
              <a:gd name="connsiteY69" fmla="*/ 2408995 h 6858000"/>
              <a:gd name="connsiteX70" fmla="*/ 5022253 w 6096000"/>
              <a:gd name="connsiteY70" fmla="*/ 2445869 h 6858000"/>
              <a:gd name="connsiteX71" fmla="*/ 5011426 w 6096000"/>
              <a:gd name="connsiteY71" fmla="*/ 2496499 h 6858000"/>
              <a:gd name="connsiteX72" fmla="*/ 4994224 w 6096000"/>
              <a:gd name="connsiteY72" fmla="*/ 2549900 h 6858000"/>
              <a:gd name="connsiteX73" fmla="*/ 4995245 w 6096000"/>
              <a:gd name="connsiteY73" fmla="*/ 2596456 h 6858000"/>
              <a:gd name="connsiteX74" fmla="*/ 4988570 w 6096000"/>
              <a:gd name="connsiteY74" fmla="*/ 2606088 h 6858000"/>
              <a:gd name="connsiteX75" fmla="*/ 4988371 w 6096000"/>
              <a:gd name="connsiteY75" fmla="*/ 2635351 h 6858000"/>
              <a:gd name="connsiteX76" fmla="*/ 4983212 w 6096000"/>
              <a:gd name="connsiteY76" fmla="*/ 2665666 h 6858000"/>
              <a:gd name="connsiteX77" fmla="*/ 4968234 w 6096000"/>
              <a:gd name="connsiteY77" fmla="*/ 2715895 h 6858000"/>
              <a:gd name="connsiteX78" fmla="*/ 4975888 w 6096000"/>
              <a:gd name="connsiteY78" fmla="*/ 2725052 h 6858000"/>
              <a:gd name="connsiteX79" fmla="*/ 4980195 w 6096000"/>
              <a:gd name="connsiteY79" fmla="*/ 2726489 h 6858000"/>
              <a:gd name="connsiteX80" fmla="*/ 4976218 w 6096000"/>
              <a:gd name="connsiteY80" fmla="*/ 2740278 h 6858000"/>
              <a:gd name="connsiteX81" fmla="*/ 4980571 w 6096000"/>
              <a:gd name="connsiteY81" fmla="*/ 2751112 h 6858000"/>
              <a:gd name="connsiteX82" fmla="*/ 4973893 w 6096000"/>
              <a:gd name="connsiteY82" fmla="*/ 2760208 h 6858000"/>
              <a:gd name="connsiteX83" fmla="*/ 4979005 w 6096000"/>
              <a:gd name="connsiteY83" fmla="*/ 2790136 h 6858000"/>
              <a:gd name="connsiteX84" fmla="*/ 4986137 w 6096000"/>
              <a:gd name="connsiteY84" fmla="*/ 2804183 h 6858000"/>
              <a:gd name="connsiteX85" fmla="*/ 4986175 w 6096000"/>
              <a:gd name="connsiteY85" fmla="*/ 2825860 h 6858000"/>
              <a:gd name="connsiteX86" fmla="*/ 4993936 w 6096000"/>
              <a:gd name="connsiteY86" fmla="*/ 2911749 h 6858000"/>
              <a:gd name="connsiteX87" fmla="*/ 4992563 w 6096000"/>
              <a:gd name="connsiteY87" fmla="*/ 2977278 h 6858000"/>
              <a:gd name="connsiteX88" fmla="*/ 4980516 w 6096000"/>
              <a:gd name="connsiteY88" fmla="*/ 2991092 h 6858000"/>
              <a:gd name="connsiteX89" fmla="*/ 4992801 w 6096000"/>
              <a:gd name="connsiteY89" fmla="*/ 3020247 h 6858000"/>
              <a:gd name="connsiteX90" fmla="*/ 5014805 w 6096000"/>
              <a:gd name="connsiteY90" fmla="*/ 3065434 h 6858000"/>
              <a:gd name="connsiteX91" fmla="*/ 5002733 w 6096000"/>
              <a:gd name="connsiteY91" fmla="*/ 3103777 h 6858000"/>
              <a:gd name="connsiteX92" fmla="*/ 5002941 w 6096000"/>
              <a:gd name="connsiteY92" fmla="*/ 3151828 h 6858000"/>
              <a:gd name="connsiteX93" fmla="*/ 5002883 w 6096000"/>
              <a:gd name="connsiteY93" fmla="*/ 3180546 h 6858000"/>
              <a:gd name="connsiteX94" fmla="*/ 5016711 w 6096000"/>
              <a:gd name="connsiteY94" fmla="*/ 3258677 h 6858000"/>
              <a:gd name="connsiteX95" fmla="*/ 5017918 w 6096000"/>
              <a:gd name="connsiteY95" fmla="*/ 3262610 h 6858000"/>
              <a:gd name="connsiteX96" fmla="*/ 5011672 w 6096000"/>
              <a:gd name="connsiteY96" fmla="*/ 3277179 h 6858000"/>
              <a:gd name="connsiteX97" fmla="*/ 5009344 w 6096000"/>
              <a:gd name="connsiteY97" fmla="*/ 3278130 h 6858000"/>
              <a:gd name="connsiteX98" fmla="*/ 5026770 w 6096000"/>
              <a:gd name="connsiteY98" fmla="*/ 3325671 h 6858000"/>
              <a:gd name="connsiteX99" fmla="*/ 5024571 w 6096000"/>
              <a:gd name="connsiteY99" fmla="*/ 3332072 h 6858000"/>
              <a:gd name="connsiteX100" fmla="*/ 5041705 w 6096000"/>
              <a:gd name="connsiteY100" fmla="*/ 3362948 h 6858000"/>
              <a:gd name="connsiteX101" fmla="*/ 5047477 w 6096000"/>
              <a:gd name="connsiteY101" fmla="*/ 3378959 h 6858000"/>
              <a:gd name="connsiteX102" fmla="*/ 5060758 w 6096000"/>
              <a:gd name="connsiteY102" fmla="*/ 3407057 h 6858000"/>
              <a:gd name="connsiteX103" fmla="*/ 5058968 w 6096000"/>
              <a:gd name="connsiteY103" fmla="*/ 3409825 h 6858000"/>
              <a:gd name="connsiteX104" fmla="*/ 5062667 w 6096000"/>
              <a:gd name="connsiteY104" fmla="*/ 3415218 h 6858000"/>
              <a:gd name="connsiteX105" fmla="*/ 5060928 w 6096000"/>
              <a:gd name="connsiteY105" fmla="*/ 3419880 h 6858000"/>
              <a:gd name="connsiteX106" fmla="*/ 5062923 w 6096000"/>
              <a:gd name="connsiteY106" fmla="*/ 3424545 h 6858000"/>
              <a:gd name="connsiteX107" fmla="*/ 5064623 w 6096000"/>
              <a:gd name="connsiteY107" fmla="*/ 3476412 h 6858000"/>
              <a:gd name="connsiteX108" fmla="*/ 5069684 w 6096000"/>
              <a:gd name="connsiteY108" fmla="*/ 3486850 h 6858000"/>
              <a:gd name="connsiteX109" fmla="*/ 5063339 w 6096000"/>
              <a:gd name="connsiteY109" fmla="*/ 3496391 h 6858000"/>
              <a:gd name="connsiteX110" fmla="*/ 5070139 w 6096000"/>
              <a:gd name="connsiteY110" fmla="*/ 3531201 h 6858000"/>
              <a:gd name="connsiteX111" fmla="*/ 5079896 w 6096000"/>
              <a:gd name="connsiteY111" fmla="*/ 3542019 h 6858000"/>
              <a:gd name="connsiteX112" fmla="*/ 5087540 w 6096000"/>
              <a:gd name="connsiteY112" fmla="*/ 3552249 h 6858000"/>
              <a:gd name="connsiteX113" fmla="*/ 5087902 w 6096000"/>
              <a:gd name="connsiteY113" fmla="*/ 3553678 h 6858000"/>
              <a:gd name="connsiteX114" fmla="*/ 5091509 w 6096000"/>
              <a:gd name="connsiteY114" fmla="*/ 3568021 h 6858000"/>
              <a:gd name="connsiteX115" fmla="*/ 5091934 w 6096000"/>
              <a:gd name="connsiteY115" fmla="*/ 3569719 h 6858000"/>
              <a:gd name="connsiteX116" fmla="*/ 5089362 w 6096000"/>
              <a:gd name="connsiteY116" fmla="*/ 3586412 h 6858000"/>
              <a:gd name="connsiteX117" fmla="*/ 5092358 w 6096000"/>
              <a:gd name="connsiteY117" fmla="*/ 3597336 h 6858000"/>
              <a:gd name="connsiteX118" fmla="*/ 5084254 w 6096000"/>
              <a:gd name="connsiteY118" fmla="*/ 3606007 h 6858000"/>
              <a:gd name="connsiteX119" fmla="*/ 5084281 w 6096000"/>
              <a:gd name="connsiteY119" fmla="*/ 3641228 h 6858000"/>
              <a:gd name="connsiteX120" fmla="*/ 5091848 w 6096000"/>
              <a:gd name="connsiteY120" fmla="*/ 3653088 h 6858000"/>
              <a:gd name="connsiteX121" fmla="*/ 5097436 w 6096000"/>
              <a:gd name="connsiteY121" fmla="*/ 3664114 h 6858000"/>
              <a:gd name="connsiteX122" fmla="*/ 5097518 w 6096000"/>
              <a:gd name="connsiteY122" fmla="*/ 3665569 h 6858000"/>
              <a:gd name="connsiteX123" fmla="*/ 5099829 w 6096000"/>
              <a:gd name="connsiteY123" fmla="*/ 3707357 h 6858000"/>
              <a:gd name="connsiteX124" fmla="*/ 5114696 w 6096000"/>
              <a:gd name="connsiteY124" fmla="*/ 3778166 h 6858000"/>
              <a:gd name="connsiteX125" fmla="*/ 5135379 w 6096000"/>
              <a:gd name="connsiteY125" fmla="*/ 3878222 h 6858000"/>
              <a:gd name="connsiteX126" fmla="*/ 5130138 w 6096000"/>
              <a:gd name="connsiteY126" fmla="*/ 4048117 h 6858000"/>
              <a:gd name="connsiteX127" fmla="*/ 5090040 w 6096000"/>
              <a:gd name="connsiteY127" fmla="*/ 4219510 h 6858000"/>
              <a:gd name="connsiteX128" fmla="*/ 5092812 w 6096000"/>
              <a:gd name="connsiteY128" fmla="*/ 4411258 h 6858000"/>
              <a:gd name="connsiteX129" fmla="*/ 5084599 w 6096000"/>
              <a:gd name="connsiteY129" fmla="*/ 4488531 h 6858000"/>
              <a:gd name="connsiteX130" fmla="*/ 5084072 w 6096000"/>
              <a:gd name="connsiteY130" fmla="*/ 4539168 h 6858000"/>
              <a:gd name="connsiteX131" fmla="*/ 5068936 w 6096000"/>
              <a:gd name="connsiteY131" fmla="*/ 4625153 h 6858000"/>
              <a:gd name="connsiteX132" fmla="*/ 5059114 w 6096000"/>
              <a:gd name="connsiteY132" fmla="*/ 4733115 h 6858000"/>
              <a:gd name="connsiteX133" fmla="*/ 5037209 w 6096000"/>
              <a:gd name="connsiteY133" fmla="*/ 4844323 h 6858000"/>
              <a:gd name="connsiteX134" fmla="*/ 5020638 w 6096000"/>
              <a:gd name="connsiteY134" fmla="*/ 4877992 h 6858000"/>
              <a:gd name="connsiteX135" fmla="*/ 5006413 w 6096000"/>
              <a:gd name="connsiteY135" fmla="*/ 4925805 h 6858000"/>
              <a:gd name="connsiteX136" fmla="*/ 4971037 w 6096000"/>
              <a:gd name="connsiteY136" fmla="*/ 5009272 h 6858000"/>
              <a:gd name="connsiteX137" fmla="*/ 4963105 w 6096000"/>
              <a:gd name="connsiteY137" fmla="*/ 5111369 h 6858000"/>
              <a:gd name="connsiteX138" fmla="*/ 4976341 w 6096000"/>
              <a:gd name="connsiteY138" fmla="*/ 5210876 h 6858000"/>
              <a:gd name="connsiteX139" fmla="*/ 4980617 w 6096000"/>
              <a:gd name="connsiteY139" fmla="*/ 5269726 h 6858000"/>
              <a:gd name="connsiteX140" fmla="*/ 4997733 w 6096000"/>
              <a:gd name="connsiteY140" fmla="*/ 5464225 h 6858000"/>
              <a:gd name="connsiteX141" fmla="*/ 5001400 w 6096000"/>
              <a:gd name="connsiteY141" fmla="*/ 5594585 h 6858000"/>
              <a:gd name="connsiteX142" fmla="*/ 4983700 w 6096000"/>
              <a:gd name="connsiteY142" fmla="*/ 5667896 h 6858000"/>
              <a:gd name="connsiteX143" fmla="*/ 4968506 w 6096000"/>
              <a:gd name="connsiteY143" fmla="*/ 5769225 h 6858000"/>
              <a:gd name="connsiteX144" fmla="*/ 4969765 w 6096000"/>
              <a:gd name="connsiteY144" fmla="*/ 5823324 h 6858000"/>
              <a:gd name="connsiteX145" fmla="*/ 4966129 w 6096000"/>
              <a:gd name="connsiteY145" fmla="*/ 5862699 h 6858000"/>
              <a:gd name="connsiteX146" fmla="*/ 4970695 w 6096000"/>
              <a:gd name="connsiteY146" fmla="*/ 5906467 h 6858000"/>
              <a:gd name="connsiteX147" fmla="*/ 4991568 w 6096000"/>
              <a:gd name="connsiteY147" fmla="*/ 5939847 h 6858000"/>
              <a:gd name="connsiteX148" fmla="*/ 4986815 w 6096000"/>
              <a:gd name="connsiteY148" fmla="*/ 5973994 h 6858000"/>
              <a:gd name="connsiteX149" fmla="*/ 4987776 w 6096000"/>
              <a:gd name="connsiteY149" fmla="*/ 6089693 h 6858000"/>
              <a:gd name="connsiteX150" fmla="*/ 4991621 w 6096000"/>
              <a:gd name="connsiteY150" fmla="*/ 6224938 h 6858000"/>
              <a:gd name="connsiteX151" fmla="*/ 5017157 w 6096000"/>
              <a:gd name="connsiteY151" fmla="*/ 6370251 h 6858000"/>
              <a:gd name="connsiteX152" fmla="*/ 5040797 w 6096000"/>
              <a:gd name="connsiteY152" fmla="*/ 6541313 h 6858000"/>
              <a:gd name="connsiteX153" fmla="*/ 5045375 w 6096000"/>
              <a:gd name="connsiteY153" fmla="*/ 6640957 h 6858000"/>
              <a:gd name="connsiteX154" fmla="*/ 5058442 w 6096000"/>
              <a:gd name="connsiteY154" fmla="*/ 6705297 h 6858000"/>
              <a:gd name="connsiteX155" fmla="*/ 5071125 w 6096000"/>
              <a:gd name="connsiteY155" fmla="*/ 6759582 h 6858000"/>
              <a:gd name="connsiteX156" fmla="*/ 5069172 w 6096000"/>
              <a:gd name="connsiteY156" fmla="*/ 6817746 h 6858000"/>
              <a:gd name="connsiteX157" fmla="*/ 5072322 w 6096000"/>
              <a:gd name="connsiteY157" fmla="*/ 6843646 h 6858000"/>
              <a:gd name="connsiteX158" fmla="*/ 5091388 w 6096000"/>
              <a:gd name="connsiteY158" fmla="*/ 6857998 h 6858000"/>
              <a:gd name="connsiteX159" fmla="*/ 6096000 w 6096000"/>
              <a:gd name="connsiteY159" fmla="*/ 6857998 h 6858000"/>
              <a:gd name="connsiteX160" fmla="*/ 6096000 w 6096000"/>
              <a:gd name="connsiteY160" fmla="*/ 6858000 h 6858000"/>
              <a:gd name="connsiteX161" fmla="*/ 0 w 6096000"/>
              <a:gd name="connsiteY16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</a:cxnLst>
            <a:rect l="l" t="t" r="r" b="b"/>
            <a:pathLst>
              <a:path w="6096000" h="6858000">
                <a:moveTo>
                  <a:pt x="0" y="0"/>
                </a:moveTo>
                <a:lnTo>
                  <a:pt x="5567517" y="0"/>
                </a:lnTo>
                <a:lnTo>
                  <a:pt x="5566938" y="1705"/>
                </a:lnTo>
                <a:cubicBezTo>
                  <a:pt x="5563126" y="8440"/>
                  <a:pt x="5558112" y="13784"/>
                  <a:pt x="5551594" y="17287"/>
                </a:cubicBezTo>
                <a:cubicBezTo>
                  <a:pt x="5562364" y="82036"/>
                  <a:pt x="5510349" y="69804"/>
                  <a:pt x="5545641" y="130336"/>
                </a:cubicBezTo>
                <a:cubicBezTo>
                  <a:pt x="5526953" y="117589"/>
                  <a:pt x="5536978" y="162458"/>
                  <a:pt x="5538289" y="187093"/>
                </a:cubicBezTo>
                <a:cubicBezTo>
                  <a:pt x="5536205" y="226511"/>
                  <a:pt x="5545722" y="205530"/>
                  <a:pt x="5545790" y="265704"/>
                </a:cubicBezTo>
                <a:cubicBezTo>
                  <a:pt x="5542296" y="317533"/>
                  <a:pt x="5543813" y="325288"/>
                  <a:pt x="5542313" y="354566"/>
                </a:cubicBezTo>
                <a:lnTo>
                  <a:pt x="5524126" y="472000"/>
                </a:lnTo>
                <a:lnTo>
                  <a:pt x="5522170" y="473782"/>
                </a:lnTo>
                <a:cubicBezTo>
                  <a:pt x="5517847" y="482008"/>
                  <a:pt x="5518682" y="487340"/>
                  <a:pt x="5521798" y="491380"/>
                </a:cubicBezTo>
                <a:lnTo>
                  <a:pt x="5536419" y="531675"/>
                </a:lnTo>
                <a:lnTo>
                  <a:pt x="5533435" y="536015"/>
                </a:lnTo>
                <a:lnTo>
                  <a:pt x="5538088" y="572092"/>
                </a:lnTo>
                <a:lnTo>
                  <a:pt x="5536061" y="572511"/>
                </a:lnTo>
                <a:cubicBezTo>
                  <a:pt x="5531611" y="574271"/>
                  <a:pt x="5528529" y="577121"/>
                  <a:pt x="5528218" y="582332"/>
                </a:cubicBezTo>
                <a:cubicBezTo>
                  <a:pt x="5498002" y="573171"/>
                  <a:pt x="5516262" y="585107"/>
                  <a:pt x="5518011" y="601285"/>
                </a:cubicBezTo>
                <a:cubicBezTo>
                  <a:pt x="5508838" y="617831"/>
                  <a:pt x="5480684" y="666964"/>
                  <a:pt x="5473174" y="681608"/>
                </a:cubicBezTo>
                <a:cubicBezTo>
                  <a:pt x="5473102" y="684122"/>
                  <a:pt x="5473033" y="686637"/>
                  <a:pt x="5472963" y="689151"/>
                </a:cubicBezTo>
                <a:lnTo>
                  <a:pt x="5472485" y="689289"/>
                </a:lnTo>
                <a:cubicBezTo>
                  <a:pt x="5471434" y="690905"/>
                  <a:pt x="5470986" y="693376"/>
                  <a:pt x="5471326" y="697222"/>
                </a:cubicBezTo>
                <a:cubicBezTo>
                  <a:pt x="5471606" y="703992"/>
                  <a:pt x="5471884" y="710761"/>
                  <a:pt x="5472164" y="717531"/>
                </a:cubicBezTo>
                <a:lnTo>
                  <a:pt x="5468891" y="722494"/>
                </a:lnTo>
                <a:lnTo>
                  <a:pt x="5463081" y="724368"/>
                </a:lnTo>
                <a:lnTo>
                  <a:pt x="5446981" y="752692"/>
                </a:lnTo>
                <a:cubicBezTo>
                  <a:pt x="5454691" y="764380"/>
                  <a:pt x="5422719" y="808083"/>
                  <a:pt x="5417190" y="816346"/>
                </a:cubicBezTo>
                <a:lnTo>
                  <a:pt x="5388958" y="889417"/>
                </a:lnTo>
                <a:cubicBezTo>
                  <a:pt x="5320491" y="969963"/>
                  <a:pt x="5321907" y="1005331"/>
                  <a:pt x="5307044" y="1063288"/>
                </a:cubicBezTo>
                <a:cubicBezTo>
                  <a:pt x="5313332" y="1111028"/>
                  <a:pt x="5317096" y="1110140"/>
                  <a:pt x="5303837" y="1157176"/>
                </a:cubicBezTo>
                <a:cubicBezTo>
                  <a:pt x="5301103" y="1192124"/>
                  <a:pt x="5301884" y="1197232"/>
                  <a:pt x="5286494" y="1210776"/>
                </a:cubicBezTo>
                <a:lnTo>
                  <a:pt x="5282463" y="1301993"/>
                </a:lnTo>
                <a:lnTo>
                  <a:pt x="5252235" y="1360879"/>
                </a:lnTo>
                <a:lnTo>
                  <a:pt x="5244497" y="1404045"/>
                </a:lnTo>
                <a:lnTo>
                  <a:pt x="5223823" y="1429568"/>
                </a:lnTo>
                <a:lnTo>
                  <a:pt x="5224851" y="1430305"/>
                </a:lnTo>
                <a:cubicBezTo>
                  <a:pt x="5226697" y="1432466"/>
                  <a:pt x="5214738" y="1459891"/>
                  <a:pt x="5212394" y="1463304"/>
                </a:cubicBezTo>
                <a:cubicBezTo>
                  <a:pt x="5209912" y="1477394"/>
                  <a:pt x="5213027" y="1501295"/>
                  <a:pt x="5209958" y="1514846"/>
                </a:cubicBezTo>
                <a:lnTo>
                  <a:pt x="5206417" y="1519731"/>
                </a:lnTo>
                <a:lnTo>
                  <a:pt x="5206640" y="1519929"/>
                </a:lnTo>
                <a:cubicBezTo>
                  <a:pt x="5206490" y="1521210"/>
                  <a:pt x="5209710" y="1543635"/>
                  <a:pt x="5207632" y="1546022"/>
                </a:cubicBezTo>
                <a:lnTo>
                  <a:pt x="5212030" y="1578752"/>
                </a:lnTo>
                <a:cubicBezTo>
                  <a:pt x="5206147" y="1605585"/>
                  <a:pt x="5226381" y="1622803"/>
                  <a:pt x="5203533" y="1647555"/>
                </a:cubicBezTo>
                <a:cubicBezTo>
                  <a:pt x="5198128" y="1672675"/>
                  <a:pt x="5203213" y="1694404"/>
                  <a:pt x="5190877" y="1715685"/>
                </a:cubicBezTo>
                <a:cubicBezTo>
                  <a:pt x="5196815" y="1724301"/>
                  <a:pt x="5198098" y="1732435"/>
                  <a:pt x="5184235" y="1740358"/>
                </a:cubicBezTo>
                <a:cubicBezTo>
                  <a:pt x="5182625" y="1763793"/>
                  <a:pt x="5198368" y="1769422"/>
                  <a:pt x="5181475" y="1784314"/>
                </a:cubicBezTo>
                <a:cubicBezTo>
                  <a:pt x="5205987" y="1797417"/>
                  <a:pt x="5195246" y="1798221"/>
                  <a:pt x="5185845" y="1804434"/>
                </a:cubicBezTo>
                <a:lnTo>
                  <a:pt x="5185068" y="1805316"/>
                </a:lnTo>
                <a:lnTo>
                  <a:pt x="5188593" y="1807109"/>
                </a:lnTo>
                <a:lnTo>
                  <a:pt x="5185920" y="1821003"/>
                </a:lnTo>
                <a:lnTo>
                  <a:pt x="5183543" y="1824832"/>
                </a:lnTo>
                <a:cubicBezTo>
                  <a:pt x="5182284" y="1827468"/>
                  <a:pt x="5181937" y="1829219"/>
                  <a:pt x="5182235" y="1830429"/>
                </a:cubicBezTo>
                <a:lnTo>
                  <a:pt x="5182525" y="1830569"/>
                </a:lnTo>
                <a:lnTo>
                  <a:pt x="5180663" y="1835810"/>
                </a:lnTo>
                <a:cubicBezTo>
                  <a:pt x="5176779" y="1844665"/>
                  <a:pt x="5172297" y="1853278"/>
                  <a:pt x="5167452" y="1861483"/>
                </a:cubicBezTo>
                <a:cubicBezTo>
                  <a:pt x="5179827" y="1866643"/>
                  <a:pt x="5166788" y="1884999"/>
                  <a:pt x="5174266" y="1892417"/>
                </a:cubicBezTo>
                <a:lnTo>
                  <a:pt x="5189262" y="1895114"/>
                </a:lnTo>
                <a:lnTo>
                  <a:pt x="5187100" y="1899379"/>
                </a:lnTo>
                <a:lnTo>
                  <a:pt x="5180471" y="1907867"/>
                </a:lnTo>
                <a:cubicBezTo>
                  <a:pt x="5179609" y="1909162"/>
                  <a:pt x="5179647" y="1909994"/>
                  <a:pt x="5181361" y="1910265"/>
                </a:cubicBezTo>
                <a:cubicBezTo>
                  <a:pt x="5180995" y="1914884"/>
                  <a:pt x="5177893" y="1930292"/>
                  <a:pt x="5178268" y="1935584"/>
                </a:cubicBezTo>
                <a:lnTo>
                  <a:pt x="5183619" y="1942021"/>
                </a:lnTo>
                <a:lnTo>
                  <a:pt x="5184480" y="1945112"/>
                </a:lnTo>
                <a:lnTo>
                  <a:pt x="5172776" y="1961162"/>
                </a:lnTo>
                <a:lnTo>
                  <a:pt x="5168513" y="1969445"/>
                </a:lnTo>
                <a:lnTo>
                  <a:pt x="5126597" y="2024270"/>
                </a:lnTo>
                <a:lnTo>
                  <a:pt x="5119528" y="2107942"/>
                </a:lnTo>
                <a:cubicBezTo>
                  <a:pt x="5089290" y="2138038"/>
                  <a:pt x="5110415" y="2159228"/>
                  <a:pt x="5110356" y="2193455"/>
                </a:cubicBezTo>
                <a:cubicBezTo>
                  <a:pt x="5101302" y="2220953"/>
                  <a:pt x="5110381" y="2224200"/>
                  <a:pt x="5104992" y="2260088"/>
                </a:cubicBezTo>
                <a:cubicBezTo>
                  <a:pt x="5096504" y="2291744"/>
                  <a:pt x="5078225" y="2299003"/>
                  <a:pt x="5059439" y="2335735"/>
                </a:cubicBezTo>
                <a:cubicBezTo>
                  <a:pt x="5029465" y="2329020"/>
                  <a:pt x="5058046" y="2407546"/>
                  <a:pt x="5022061" y="2408995"/>
                </a:cubicBezTo>
                <a:cubicBezTo>
                  <a:pt x="5023289" y="2413465"/>
                  <a:pt x="5019654" y="2441580"/>
                  <a:pt x="5022253" y="2445869"/>
                </a:cubicBezTo>
                <a:cubicBezTo>
                  <a:pt x="5022440" y="2449625"/>
                  <a:pt x="5011241" y="2492743"/>
                  <a:pt x="5011426" y="2496499"/>
                </a:cubicBezTo>
                <a:lnTo>
                  <a:pt x="4994224" y="2549900"/>
                </a:lnTo>
                <a:cubicBezTo>
                  <a:pt x="4992353" y="2564757"/>
                  <a:pt x="4998952" y="2582253"/>
                  <a:pt x="4995245" y="2596456"/>
                </a:cubicBezTo>
                <a:lnTo>
                  <a:pt x="4988570" y="2606088"/>
                </a:lnTo>
                <a:cubicBezTo>
                  <a:pt x="4988504" y="2615842"/>
                  <a:pt x="4988436" y="2625597"/>
                  <a:pt x="4988371" y="2635351"/>
                </a:cubicBezTo>
                <a:lnTo>
                  <a:pt x="4983212" y="2665666"/>
                </a:lnTo>
                <a:lnTo>
                  <a:pt x="4968234" y="2715895"/>
                </a:lnTo>
                <a:lnTo>
                  <a:pt x="4975888" y="2725052"/>
                </a:lnTo>
                <a:lnTo>
                  <a:pt x="4980195" y="2726489"/>
                </a:lnTo>
                <a:lnTo>
                  <a:pt x="4976218" y="2740278"/>
                </a:lnTo>
                <a:lnTo>
                  <a:pt x="4980571" y="2751112"/>
                </a:lnTo>
                <a:lnTo>
                  <a:pt x="4973893" y="2760208"/>
                </a:lnTo>
                <a:lnTo>
                  <a:pt x="4979005" y="2790136"/>
                </a:lnTo>
                <a:lnTo>
                  <a:pt x="4986137" y="2804183"/>
                </a:lnTo>
                <a:cubicBezTo>
                  <a:pt x="4986150" y="2811409"/>
                  <a:pt x="4986162" y="2818634"/>
                  <a:pt x="4986175" y="2825860"/>
                </a:cubicBezTo>
                <a:cubicBezTo>
                  <a:pt x="4987474" y="2843788"/>
                  <a:pt x="4992871" y="2886513"/>
                  <a:pt x="4993936" y="2911749"/>
                </a:cubicBezTo>
                <a:cubicBezTo>
                  <a:pt x="4993313" y="2946689"/>
                  <a:pt x="4980300" y="2954448"/>
                  <a:pt x="4992563" y="2977278"/>
                </a:cubicBezTo>
                <a:cubicBezTo>
                  <a:pt x="4985688" y="2983455"/>
                  <a:pt x="4982051" y="2987749"/>
                  <a:pt x="4980516" y="2991092"/>
                </a:cubicBezTo>
                <a:cubicBezTo>
                  <a:pt x="4975910" y="3001119"/>
                  <a:pt x="4990216" y="3002537"/>
                  <a:pt x="4992801" y="3020247"/>
                </a:cubicBezTo>
                <a:cubicBezTo>
                  <a:pt x="4998517" y="3032637"/>
                  <a:pt x="5013148" y="3051512"/>
                  <a:pt x="5014805" y="3065434"/>
                </a:cubicBezTo>
                <a:cubicBezTo>
                  <a:pt x="4998836" y="3057428"/>
                  <a:pt x="5016840" y="3105196"/>
                  <a:pt x="5002733" y="3103777"/>
                </a:cubicBezTo>
                <a:cubicBezTo>
                  <a:pt x="5022381" y="3124610"/>
                  <a:pt x="4997365" y="3128169"/>
                  <a:pt x="5002941" y="3151828"/>
                </a:cubicBezTo>
                <a:cubicBezTo>
                  <a:pt x="5010264" y="3163902"/>
                  <a:pt x="5011356" y="3171780"/>
                  <a:pt x="5002883" y="3180546"/>
                </a:cubicBezTo>
                <a:cubicBezTo>
                  <a:pt x="5038586" y="3236545"/>
                  <a:pt x="5003723" y="3210316"/>
                  <a:pt x="5016711" y="3258677"/>
                </a:cubicBezTo>
                <a:lnTo>
                  <a:pt x="5017918" y="3262610"/>
                </a:lnTo>
                <a:lnTo>
                  <a:pt x="5011672" y="3277179"/>
                </a:lnTo>
                <a:lnTo>
                  <a:pt x="5009344" y="3278130"/>
                </a:lnTo>
                <a:lnTo>
                  <a:pt x="5026770" y="3325671"/>
                </a:lnTo>
                <a:lnTo>
                  <a:pt x="5024571" y="3332072"/>
                </a:lnTo>
                <a:lnTo>
                  <a:pt x="5041705" y="3362948"/>
                </a:lnTo>
                <a:lnTo>
                  <a:pt x="5047477" y="3378959"/>
                </a:lnTo>
                <a:lnTo>
                  <a:pt x="5060758" y="3407057"/>
                </a:lnTo>
                <a:lnTo>
                  <a:pt x="5058968" y="3409825"/>
                </a:lnTo>
                <a:lnTo>
                  <a:pt x="5062667" y="3415218"/>
                </a:lnTo>
                <a:lnTo>
                  <a:pt x="5060928" y="3419880"/>
                </a:lnTo>
                <a:lnTo>
                  <a:pt x="5062923" y="3424545"/>
                </a:lnTo>
                <a:cubicBezTo>
                  <a:pt x="5063537" y="3433967"/>
                  <a:pt x="5063494" y="3466028"/>
                  <a:pt x="5064623" y="3476412"/>
                </a:cubicBezTo>
                <a:lnTo>
                  <a:pt x="5069684" y="3486850"/>
                </a:lnTo>
                <a:lnTo>
                  <a:pt x="5063339" y="3496391"/>
                </a:lnTo>
                <a:lnTo>
                  <a:pt x="5070139" y="3531201"/>
                </a:lnTo>
                <a:lnTo>
                  <a:pt x="5079896" y="3542019"/>
                </a:lnTo>
                <a:lnTo>
                  <a:pt x="5087540" y="3552249"/>
                </a:lnTo>
                <a:lnTo>
                  <a:pt x="5087902" y="3553678"/>
                </a:lnTo>
                <a:lnTo>
                  <a:pt x="5091509" y="3568021"/>
                </a:lnTo>
                <a:lnTo>
                  <a:pt x="5091934" y="3569719"/>
                </a:lnTo>
                <a:lnTo>
                  <a:pt x="5089362" y="3586412"/>
                </a:lnTo>
                <a:lnTo>
                  <a:pt x="5092358" y="3597336"/>
                </a:lnTo>
                <a:lnTo>
                  <a:pt x="5084254" y="3606007"/>
                </a:lnTo>
                <a:cubicBezTo>
                  <a:pt x="5084262" y="3617747"/>
                  <a:pt x="5084273" y="3629488"/>
                  <a:pt x="5084281" y="3641228"/>
                </a:cubicBezTo>
                <a:lnTo>
                  <a:pt x="5091848" y="3653088"/>
                </a:lnTo>
                <a:lnTo>
                  <a:pt x="5097436" y="3664114"/>
                </a:lnTo>
                <a:cubicBezTo>
                  <a:pt x="5097463" y="3664599"/>
                  <a:pt x="5097491" y="3665084"/>
                  <a:pt x="5097518" y="3665569"/>
                </a:cubicBezTo>
                <a:cubicBezTo>
                  <a:pt x="5097915" y="3672776"/>
                  <a:pt x="5096966" y="3688591"/>
                  <a:pt x="5099829" y="3707357"/>
                </a:cubicBezTo>
                <a:cubicBezTo>
                  <a:pt x="5100505" y="3724716"/>
                  <a:pt x="5118078" y="3760234"/>
                  <a:pt x="5114696" y="3778166"/>
                </a:cubicBezTo>
                <a:cubicBezTo>
                  <a:pt x="5141627" y="3845122"/>
                  <a:pt x="5125427" y="3821305"/>
                  <a:pt x="5135379" y="3878222"/>
                </a:cubicBezTo>
                <a:cubicBezTo>
                  <a:pt x="5161519" y="3905047"/>
                  <a:pt x="5125417" y="4015047"/>
                  <a:pt x="5130138" y="4048117"/>
                </a:cubicBezTo>
                <a:cubicBezTo>
                  <a:pt x="5081804" y="4192084"/>
                  <a:pt x="5096262" y="4158987"/>
                  <a:pt x="5090040" y="4219510"/>
                </a:cubicBezTo>
                <a:cubicBezTo>
                  <a:pt x="5104553" y="4280033"/>
                  <a:pt x="5065380" y="4345686"/>
                  <a:pt x="5092812" y="4411258"/>
                </a:cubicBezTo>
                <a:cubicBezTo>
                  <a:pt x="5090630" y="4437329"/>
                  <a:pt x="5083878" y="4473140"/>
                  <a:pt x="5084599" y="4488531"/>
                </a:cubicBezTo>
                <a:cubicBezTo>
                  <a:pt x="5084423" y="4505410"/>
                  <a:pt x="5084248" y="4522289"/>
                  <a:pt x="5084072" y="4539168"/>
                </a:cubicBezTo>
                <a:cubicBezTo>
                  <a:pt x="5072114" y="4567830"/>
                  <a:pt x="5064305" y="4588197"/>
                  <a:pt x="5068936" y="4625153"/>
                </a:cubicBezTo>
                <a:cubicBezTo>
                  <a:pt x="5077433" y="4662889"/>
                  <a:pt x="5065899" y="4679357"/>
                  <a:pt x="5059114" y="4733115"/>
                </a:cubicBezTo>
                <a:cubicBezTo>
                  <a:pt x="5068687" y="4752352"/>
                  <a:pt x="5055370" y="4832308"/>
                  <a:pt x="5037209" y="4844323"/>
                </a:cubicBezTo>
                <a:cubicBezTo>
                  <a:pt x="5033444" y="4857054"/>
                  <a:pt x="5040194" y="4871554"/>
                  <a:pt x="5020638" y="4877992"/>
                </a:cubicBezTo>
                <a:cubicBezTo>
                  <a:pt x="4997151" y="4888353"/>
                  <a:pt x="5034418" y="4931200"/>
                  <a:pt x="5006413" y="4925805"/>
                </a:cubicBezTo>
                <a:cubicBezTo>
                  <a:pt x="5031964" y="4956261"/>
                  <a:pt x="4982840" y="4982633"/>
                  <a:pt x="4971037" y="5009272"/>
                </a:cubicBezTo>
                <a:cubicBezTo>
                  <a:pt x="4973259" y="5034036"/>
                  <a:pt x="4968375" y="5053859"/>
                  <a:pt x="4963105" y="5111369"/>
                </a:cubicBezTo>
                <a:cubicBezTo>
                  <a:pt x="4973224" y="5141336"/>
                  <a:pt x="4937413" y="5161742"/>
                  <a:pt x="4976341" y="5210876"/>
                </a:cubicBezTo>
                <a:cubicBezTo>
                  <a:pt x="4972455" y="5212581"/>
                  <a:pt x="4977054" y="5227501"/>
                  <a:pt x="4980617" y="5269726"/>
                </a:cubicBezTo>
                <a:cubicBezTo>
                  <a:pt x="4984182" y="5311951"/>
                  <a:pt x="4990390" y="5400671"/>
                  <a:pt x="4997733" y="5464225"/>
                </a:cubicBezTo>
                <a:cubicBezTo>
                  <a:pt x="5001765" y="5536542"/>
                  <a:pt x="4990225" y="5517959"/>
                  <a:pt x="5001400" y="5594585"/>
                </a:cubicBezTo>
                <a:cubicBezTo>
                  <a:pt x="4999908" y="5619318"/>
                  <a:pt x="4974042" y="5647975"/>
                  <a:pt x="4983700" y="5667896"/>
                </a:cubicBezTo>
                <a:cubicBezTo>
                  <a:pt x="4976834" y="5696311"/>
                  <a:pt x="4975579" y="5738356"/>
                  <a:pt x="4968506" y="5769225"/>
                </a:cubicBezTo>
                <a:cubicBezTo>
                  <a:pt x="4968926" y="5787258"/>
                  <a:pt x="4969344" y="5805291"/>
                  <a:pt x="4969765" y="5823324"/>
                </a:cubicBezTo>
                <a:cubicBezTo>
                  <a:pt x="4966122" y="5853058"/>
                  <a:pt x="4965608" y="5838948"/>
                  <a:pt x="4966129" y="5862699"/>
                </a:cubicBezTo>
                <a:lnTo>
                  <a:pt x="4970695" y="5906467"/>
                </a:lnTo>
                <a:lnTo>
                  <a:pt x="4991568" y="5939847"/>
                </a:lnTo>
                <a:cubicBezTo>
                  <a:pt x="4998848" y="5955713"/>
                  <a:pt x="4974731" y="5940131"/>
                  <a:pt x="4986815" y="5973994"/>
                </a:cubicBezTo>
                <a:cubicBezTo>
                  <a:pt x="4961187" y="5997051"/>
                  <a:pt x="4983444" y="6032039"/>
                  <a:pt x="4987776" y="6089693"/>
                </a:cubicBezTo>
                <a:lnTo>
                  <a:pt x="4991621" y="6224938"/>
                </a:lnTo>
                <a:cubicBezTo>
                  <a:pt x="4988442" y="6270972"/>
                  <a:pt x="5008962" y="6317522"/>
                  <a:pt x="5017157" y="6370251"/>
                </a:cubicBezTo>
                <a:cubicBezTo>
                  <a:pt x="5025353" y="6422980"/>
                  <a:pt x="5039938" y="6490855"/>
                  <a:pt x="5040797" y="6541313"/>
                </a:cubicBezTo>
                <a:cubicBezTo>
                  <a:pt x="5039898" y="6576319"/>
                  <a:pt x="5031912" y="6591883"/>
                  <a:pt x="5045375" y="6640957"/>
                </a:cubicBezTo>
                <a:cubicBezTo>
                  <a:pt x="5057505" y="6669536"/>
                  <a:pt x="5052276" y="6675394"/>
                  <a:pt x="5058442" y="6705297"/>
                </a:cubicBezTo>
                <a:cubicBezTo>
                  <a:pt x="5057367" y="6727133"/>
                  <a:pt x="5067901" y="6732087"/>
                  <a:pt x="5071125" y="6759582"/>
                </a:cubicBezTo>
                <a:cubicBezTo>
                  <a:pt x="5055614" y="6796071"/>
                  <a:pt x="5051656" y="6769544"/>
                  <a:pt x="5069172" y="6817746"/>
                </a:cubicBezTo>
                <a:cubicBezTo>
                  <a:pt x="5060956" y="6828354"/>
                  <a:pt x="5064525" y="6836369"/>
                  <a:pt x="5072322" y="6843646"/>
                </a:cubicBezTo>
                <a:lnTo>
                  <a:pt x="5091388" y="6857998"/>
                </a:lnTo>
                <a:lnTo>
                  <a:pt x="6096000" y="6857998"/>
                </a:lnTo>
                <a:lnTo>
                  <a:pt x="6096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D7B62A7-58EE-9FCC-A28A-033579FB6C4C}"/>
              </a:ext>
            </a:extLst>
          </p:cNvPr>
          <p:cNvSpPr txBox="1"/>
          <p:nvPr/>
        </p:nvSpPr>
        <p:spPr>
          <a:xfrm>
            <a:off x="838200" y="609600"/>
            <a:ext cx="3739341" cy="1330839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44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5.1 Dados Demográfico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EF8431D-33B5-73FF-BF6D-B97B73F52D09}"/>
              </a:ext>
            </a:extLst>
          </p:cNvPr>
          <p:cNvSpPr txBox="1"/>
          <p:nvPr/>
        </p:nvSpPr>
        <p:spPr>
          <a:xfrm>
            <a:off x="862366" y="2194102"/>
            <a:ext cx="3427001" cy="390858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State of Data Brazil é o mapeamento do mercado de trabalho brasileiro na área de dados desenvolvido pela Data Hackers, a maior comunidade de dados brasileira, em parceria com a Bain &amp; Company.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O questionário foi dividido em 8 partes, e dentro de cada uma das partes temos as perguntas e opções de escolha.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Parte 1 - Dados demográficos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Parte 2 - Dados sobre carreira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Parte 3 - Desafios dos gestores de times de dados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Parte 4 - Conhecimentos na área de dados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Parte 5 - Objetivos na área de dados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Parte 6 - Conhecimentos em Engenharia de Dados/DE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Parte 7 - Conhecimentos em Análise de Dados/DA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/>
              <a:t>Parte 8 - Conhecimentos em Ciências de Dados/DS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1000" i="1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000" i="1"/>
              <a:t>Cada pergunta é dividida em Parte, Letra da Pergunta, Número da Opção escolhida Exemplo: P3a_1 = Parte 3, pergunta (a), opção (1)</a:t>
            </a:r>
          </a:p>
        </p:txBody>
      </p:sp>
      <p:pic>
        <p:nvPicPr>
          <p:cNvPr id="3" name="Imagem 2">
            <a:extLst>
              <a:ext uri="{FF2B5EF4-FFF2-40B4-BE49-F238E27FC236}">
                <a16:creationId xmlns:a16="http://schemas.microsoft.com/office/drawing/2014/main" id="{3CF92299-A09F-A34B-F117-B524E1BE44A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03169" y="165154"/>
            <a:ext cx="3532937" cy="3303296"/>
          </a:xfrm>
          <a:prstGeom prst="rect">
            <a:avLst/>
          </a:prstGeom>
        </p:spPr>
      </p:pic>
      <p:pic>
        <p:nvPicPr>
          <p:cNvPr id="5" name="Imagem 4">
            <a:extLst>
              <a:ext uri="{FF2B5EF4-FFF2-40B4-BE49-F238E27FC236}">
                <a16:creationId xmlns:a16="http://schemas.microsoft.com/office/drawing/2014/main" id="{E00D19AA-3CA4-4C2C-5855-5F2800E2C66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53438" y="3468450"/>
            <a:ext cx="5987486" cy="33173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82798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3" name="Rectangle 20">
            <a:extLst>
              <a:ext uri="{FF2B5EF4-FFF2-40B4-BE49-F238E27FC236}">
                <a16:creationId xmlns:a16="http://schemas.microsoft.com/office/drawing/2014/main" id="{E22359E4-350C-4B4C-903D-CD1B2BA31BC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4" name="Group 22">
            <a:extLst>
              <a:ext uri="{FF2B5EF4-FFF2-40B4-BE49-F238E27FC236}">
                <a16:creationId xmlns:a16="http://schemas.microsoft.com/office/drawing/2014/main" id="{D2A542E6-1924-4FE2-89D1-3CB19468C1F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0" y="0"/>
            <a:ext cx="12192000" cy="6858000"/>
            <a:chOff x="0" y="0"/>
            <a:chExt cx="12192000" cy="6858000"/>
          </a:xfrm>
        </p:grpSpPr>
        <p:sp>
          <p:nvSpPr>
            <p:cNvPr id="45" name="Rectangle 23">
              <a:extLst>
                <a:ext uri="{FF2B5EF4-FFF2-40B4-BE49-F238E27FC236}">
                  <a16:creationId xmlns:a16="http://schemas.microsoft.com/office/drawing/2014/main" id="{1F353183-2147-472B-AD7D-4A085FF6A42E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5" name="Rectangle 24">
              <a:extLst>
                <a:ext uri="{FF2B5EF4-FFF2-40B4-BE49-F238E27FC236}">
                  <a16:creationId xmlns:a16="http://schemas.microsoft.com/office/drawing/2014/main" id="{FAAA42C8-A082-4DFD-A5F3-FC9EF825B1DB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>
              <a:off x="0" y="0"/>
              <a:ext cx="12192000" cy="6858000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sp>
        <p:nvSpPr>
          <p:cNvPr id="27" name="Rectangle 26">
            <a:extLst>
              <a:ext uri="{FF2B5EF4-FFF2-40B4-BE49-F238E27FC236}">
                <a16:creationId xmlns:a16="http://schemas.microsoft.com/office/drawing/2014/main" id="{CB5FC5A2-E1DC-4DFE-9837-1EA5E869A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550864" y="549275"/>
            <a:ext cx="11088686" cy="5757925"/>
          </a:xfrm>
          <a:prstGeom prst="rect">
            <a:avLst/>
          </a:prstGeom>
          <a:solidFill>
            <a:schemeClr val="bg1"/>
          </a:solidFill>
          <a:ln>
            <a:noFill/>
          </a:ln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5D7B62A7-58EE-9FCC-A28A-033579FB6C4C}"/>
              </a:ext>
            </a:extLst>
          </p:cNvPr>
          <p:cNvSpPr txBox="1"/>
          <p:nvPr/>
        </p:nvSpPr>
        <p:spPr>
          <a:xfrm>
            <a:off x="1090614" y="1018800"/>
            <a:ext cx="2967680" cy="53975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200" kern="1200">
                <a:solidFill>
                  <a:schemeClr val="tx1"/>
                </a:solidFill>
                <a:latin typeface="+mj-lt"/>
                <a:ea typeface="+mj-ea"/>
                <a:cs typeface="+mj-cs"/>
              </a:rPr>
              <a:t>1 State of Data Brazil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6EF8431D-33B5-73FF-BF6D-B97B73F52D09}"/>
              </a:ext>
            </a:extLst>
          </p:cNvPr>
          <p:cNvSpPr txBox="1"/>
          <p:nvPr/>
        </p:nvSpPr>
        <p:spPr>
          <a:xfrm>
            <a:off x="1090614" y="2059200"/>
            <a:ext cx="2952750" cy="3835409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>
                    <a:alpha val="60000"/>
                  </a:schemeClr>
                </a:solidFill>
              </a:rPr>
              <a:t>State of Data Brazil é o mapeamento do mercado de trabalho brasileiro na área de dados desenvolvido pela Data Hackers, a maior comunidade de dados brasileira, em parceria com a Bain &amp; Company.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>
                    <a:alpha val="60000"/>
                  </a:schemeClr>
                </a:solidFill>
              </a:rPr>
              <a:t>O questionário foi dividido em 8 partes, e dentro de cada uma das partes temos as perguntas e opções de escolha.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>
                    <a:alpha val="60000"/>
                  </a:schemeClr>
                </a:solidFill>
              </a:rPr>
              <a:t>Parte 1 - Dados demográficos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>
                    <a:alpha val="60000"/>
                  </a:schemeClr>
                </a:solidFill>
              </a:rPr>
              <a:t>Parte 2 - Dados sobre carreira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>
                    <a:alpha val="60000"/>
                  </a:schemeClr>
                </a:solidFill>
              </a:rPr>
              <a:t>Parte 3 - Desafios dos gestores de times de dados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>
                    <a:alpha val="60000"/>
                  </a:schemeClr>
                </a:solidFill>
              </a:rPr>
              <a:t>Parte 4 - Conhecimentos na área de dados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>
                    <a:alpha val="60000"/>
                  </a:schemeClr>
                </a:solidFill>
              </a:rPr>
              <a:t>Parte 5 - Objetivos na área de dados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>
                    <a:alpha val="60000"/>
                  </a:schemeClr>
                </a:solidFill>
              </a:rPr>
              <a:t>Parte 6 - Conhecimentos em Engenharia de Dados/DE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>
                    <a:alpha val="60000"/>
                  </a:schemeClr>
                </a:solidFill>
              </a:rPr>
              <a:t>Parte 7 - Conhecimentos em Análise de Dados/DA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>
                <a:solidFill>
                  <a:schemeClr val="tx1">
                    <a:alpha val="60000"/>
                  </a:schemeClr>
                </a:solidFill>
              </a:rPr>
              <a:t>Parte 8 - Conhecimentos em Ciências de Dados/DS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en-US" sz="800" i="1">
              <a:solidFill>
                <a:schemeClr val="tx1">
                  <a:alpha val="60000"/>
                </a:schemeClr>
              </a:solidFill>
            </a:endParaRP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800" i="1">
                <a:solidFill>
                  <a:schemeClr val="tx1">
                    <a:alpha val="60000"/>
                  </a:schemeClr>
                </a:solidFill>
              </a:rPr>
              <a:t>Cada pergunta é dividida em Parte, Letra da Pergunta, Número da Opção escolhida Exemplo: P3a_1 = Parte 3, pergunta (a), opção (1)</a:t>
            </a:r>
          </a:p>
        </p:txBody>
      </p:sp>
      <p:grpSp>
        <p:nvGrpSpPr>
          <p:cNvPr id="29" name="Group 28">
            <a:extLst>
              <a:ext uri="{FF2B5EF4-FFF2-40B4-BE49-F238E27FC236}">
                <a16:creationId xmlns:a16="http://schemas.microsoft.com/office/drawing/2014/main" id="{72024ACE-D556-4A21-9B17-7CA3E82DA4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GrpSpPr>
            <a:grpSpLocks noGrp="1" noUngrp="1" noRot="1" noChangeAspect="1" noMove="1" noResize="1"/>
          </p:cNvGrp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GrpSpPr>
        <p:grpSpPr>
          <a:xfrm>
            <a:off x="4619625" y="549273"/>
            <a:ext cx="7021250" cy="5757924"/>
            <a:chOff x="4656138" y="0"/>
            <a:chExt cx="6983409" cy="6308725"/>
          </a:xfrm>
        </p:grpSpPr>
        <p:sp>
          <p:nvSpPr>
            <p:cNvPr id="30" name="Rectangle 29">
              <a:extLst>
                <a:ext uri="{FF2B5EF4-FFF2-40B4-BE49-F238E27FC236}">
                  <a16:creationId xmlns:a16="http://schemas.microsoft.com/office/drawing/2014/main" id="{027A47B5-1D69-47DA-8BBA-FE75FCAA3BF7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656138" y="0"/>
              <a:ext cx="6982794" cy="6308725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1" name="Rectangle 30">
              <a:extLst>
                <a:ext uri="{FF2B5EF4-FFF2-40B4-BE49-F238E27FC236}">
                  <a16:creationId xmlns:a16="http://schemas.microsoft.com/office/drawing/2014/main" id="{85068B72-E376-4FE8-9F05-44E7574343DC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656138" y="0"/>
              <a:ext cx="6983409" cy="6308725"/>
            </a:xfrm>
            <a:prstGeom prst="rect">
              <a:avLst/>
            </a:prstGeom>
            <a:solidFill>
              <a:schemeClr val="accent4">
                <a:lumMod val="75000"/>
                <a:alpha val="7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  <p:sp>
          <p:nvSpPr>
            <p:cNvPr id="32" name="Rectangle 31">
              <a:extLst>
                <a:ext uri="{FF2B5EF4-FFF2-40B4-BE49-F238E27FC236}">
                  <a16:creationId xmlns:a16="http://schemas.microsoft.com/office/drawing/2014/main" id="{E7DC2B55-5BFC-4180-9FE3-261FEF00BC16}"/>
                </a:ext>
                <a:ext uri="{C183D7F6-B498-43B3-948B-1728B52AA6E4}">
                  <adec:decorative xmlns:adec="http://schemas.microsoft.com/office/drawing/2017/decorative" val="1"/>
                </a:ext>
              </a:extLst>
            </p:cNvPr>
            <p:cNvSpPr/>
            <p:nvPr>
              <p:extLst>
                <p:ext uri="{386F3935-93C4-4BCD-93E2-E3B085C9AB24}">
                  <p16:designElem xmlns:p16="http://schemas.microsoft.com/office/powerpoint/2015/main" val="1"/>
                </p:ext>
              </p:extLst>
            </p:nvPr>
          </p:nvSpPr>
          <p:spPr>
            <a:xfrm flipH="1">
              <a:off x="4656138" y="0"/>
              <a:ext cx="6983409" cy="6308725"/>
            </a:xfrm>
            <a:prstGeom prst="rect">
              <a:avLst/>
            </a:prstGeom>
            <a:solidFill>
              <a:schemeClr val="bg1">
                <a:alpha val="40000"/>
              </a:schemeClr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chemeClr val="tx1"/>
                </a:solidFill>
              </a:endParaRPr>
            </a:p>
          </p:txBody>
        </p:sp>
      </p:grpSp>
      <p:pic>
        <p:nvPicPr>
          <p:cNvPr id="3" name="Imagem 2">
            <a:extLst>
              <a:ext uri="{FF2B5EF4-FFF2-40B4-BE49-F238E27FC236}">
                <a16:creationId xmlns:a16="http://schemas.microsoft.com/office/drawing/2014/main" id="{309ACBFD-D298-D4CB-A7DE-227A3651A8F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34555" y="1484012"/>
            <a:ext cx="7004997" cy="3887772"/>
          </a:xfrm>
          <a:prstGeom prst="rect">
            <a:avLst/>
          </a:prstGeom>
          <a:effectLst>
            <a:outerShdw blurRad="508000" dist="101600" dir="5400000" algn="tl" rotWithShape="0">
              <a:prstClr val="black">
                <a:alpha val="10000"/>
              </a:prstClr>
            </a:outerShdw>
          </a:effectLst>
        </p:spPr>
      </p:pic>
      <p:pic>
        <p:nvPicPr>
          <p:cNvPr id="12" name="Imagem 11">
            <a:extLst>
              <a:ext uri="{FF2B5EF4-FFF2-40B4-BE49-F238E27FC236}">
                <a16:creationId xmlns:a16="http://schemas.microsoft.com/office/drawing/2014/main" id="{C2182988-D44F-E36A-2BC7-F96C2BB764A1}"/>
              </a:ext>
            </a:extLst>
          </p:cNvPr>
          <p:cNvPicPr>
            <a:picLocks noChangeAspect="1"/>
          </p:cNvPicPr>
          <p:nvPr/>
        </p:nvPicPr>
        <p:blipFill>
          <a:blip r:embed="rId3">
            <a:alphaModFix amt="35000"/>
          </a:blip>
          <a:stretch>
            <a:fillRect/>
          </a:stretch>
        </p:blipFill>
        <p:spPr>
          <a:xfrm>
            <a:off x="10559157" y="5803323"/>
            <a:ext cx="1632843" cy="10546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355114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274</TotalTime>
  <Words>591</Words>
  <Application>Microsoft Office PowerPoint</Application>
  <PresentationFormat>Widescreen</PresentationFormat>
  <Paragraphs>64</Paragraphs>
  <Slides>6</Slides>
  <Notes>0</Notes>
  <HiddenSlides>0</HiddenSlides>
  <MMClips>1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Franklin Gothic Medium Cond</vt:lpstr>
      <vt:lpstr>Impact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Mariah Moreira</dc:creator>
  <cp:lastModifiedBy>Mariah Moreira</cp:lastModifiedBy>
  <cp:revision>4</cp:revision>
  <dcterms:created xsi:type="dcterms:W3CDTF">2023-08-16T23:23:45Z</dcterms:created>
  <dcterms:modified xsi:type="dcterms:W3CDTF">2023-08-20T02:34:12Z</dcterms:modified>
</cp:coreProperties>
</file>

<file path=docProps/thumbnail.jpeg>
</file>